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8" r:id="rId9"/>
    <p:sldId id="266" r:id="rId10"/>
    <p:sldId id="271" r:id="rId11"/>
    <p:sldId id="269" r:id="rId12"/>
    <p:sldId id="270" r:id="rId13"/>
    <p:sldId id="272" r:id="rId14"/>
    <p:sldId id="273" r:id="rId15"/>
    <p:sldId id="275" r:id="rId16"/>
    <p:sldId id="276" r:id="rId17"/>
    <p:sldId id="277" r:id="rId18"/>
    <p:sldId id="278" r:id="rId19"/>
    <p:sldId id="280" r:id="rId20"/>
    <p:sldId id="279" r:id="rId21"/>
    <p:sldId id="281" r:id="rId22"/>
    <p:sldId id="282" r:id="rId23"/>
    <p:sldId id="297" r:id="rId24"/>
    <p:sldId id="284" r:id="rId25"/>
    <p:sldId id="285" r:id="rId26"/>
    <p:sldId id="286" r:id="rId27"/>
    <p:sldId id="287" r:id="rId28"/>
    <p:sldId id="288" r:id="rId29"/>
    <p:sldId id="289" r:id="rId30"/>
    <p:sldId id="290" r:id="rId31"/>
    <p:sldId id="294" r:id="rId32"/>
    <p:sldId id="292" r:id="rId33"/>
    <p:sldId id="293" r:id="rId34"/>
    <p:sldId id="295" r:id="rId35"/>
    <p:sldId id="291" r:id="rId36"/>
    <p:sldId id="296" r:id="rId37"/>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85" d="100"/>
          <a:sy n="85" d="100"/>
        </p:scale>
        <p:origin x="1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F560A-3423-46B1-845B-FA2ABE73F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03E356-FF7E-4EAD-9B4D-8BC9D9621D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1C8EA1-8D9E-4BF3-A465-5BCEC1402921}"/>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5" name="Footer Placeholder 4">
            <a:extLst>
              <a:ext uri="{FF2B5EF4-FFF2-40B4-BE49-F238E27FC236}">
                <a16:creationId xmlns:a16="http://schemas.microsoft.com/office/drawing/2014/main" id="{C5F75136-7EFD-4C83-930A-36FBF60B9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C69F6-3E21-4D34-A311-144F92C9A97B}"/>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3703755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A190B-6880-4BE4-AD05-97362957C9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4EE8DA-65B1-4925-81B9-1A8D73FA3C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0C7CA5-7209-46A7-BBD3-BDCF7B2A814D}"/>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5" name="Footer Placeholder 4">
            <a:extLst>
              <a:ext uri="{FF2B5EF4-FFF2-40B4-BE49-F238E27FC236}">
                <a16:creationId xmlns:a16="http://schemas.microsoft.com/office/drawing/2014/main" id="{69463F00-CAE4-4B02-B127-8CC60AFBAF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E7E8DC-E8C1-4A6C-A811-2DABD844055B}"/>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12210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B983C1-463D-4B3E-B9EA-F4E8BDDD36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6E4DDC-6316-4EB0-AB6D-AD20D2A55D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AFC228-330A-4A71-98B5-BB9DB531C9F9}"/>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5" name="Footer Placeholder 4">
            <a:extLst>
              <a:ext uri="{FF2B5EF4-FFF2-40B4-BE49-F238E27FC236}">
                <a16:creationId xmlns:a16="http://schemas.microsoft.com/office/drawing/2014/main" id="{C72CC7BC-935D-4565-B38C-CF9DCFC33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0FE81-0EA5-48B2-B966-58CCA996D96B}"/>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173496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C0AD-F27F-40D5-BCF2-44F4CF984B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507C8C-F7BB-4380-811B-BAE04EB3CC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191797-3656-47A3-BF32-473E6CF90150}"/>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5" name="Footer Placeholder 4">
            <a:extLst>
              <a:ext uri="{FF2B5EF4-FFF2-40B4-BE49-F238E27FC236}">
                <a16:creationId xmlns:a16="http://schemas.microsoft.com/office/drawing/2014/main" id="{D0491698-715D-49BE-8594-7A924654C5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00ED2-5B99-486F-ABD8-B61252E13D69}"/>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143720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4C303-6545-4DD9-8B3F-A890DF9B18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0D7A-CD34-4543-951F-2A103B20A8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DE9D08-785E-47B9-BCD5-8400C7787FBE}"/>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5" name="Footer Placeholder 4">
            <a:extLst>
              <a:ext uri="{FF2B5EF4-FFF2-40B4-BE49-F238E27FC236}">
                <a16:creationId xmlns:a16="http://schemas.microsoft.com/office/drawing/2014/main" id="{25BA4027-2225-4499-AC75-2B5FB8316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15FEF-1163-4623-9F91-805C1F91A7CF}"/>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186917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FD8B3-67CD-4609-9835-66A18E6998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2E708B-F01A-4D8B-B1D4-9CE45A973F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EEE08E-2C06-4531-9701-A072A65A36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8FFD3E-009A-4CA0-A137-FAB747CFC758}"/>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6" name="Footer Placeholder 5">
            <a:extLst>
              <a:ext uri="{FF2B5EF4-FFF2-40B4-BE49-F238E27FC236}">
                <a16:creationId xmlns:a16="http://schemas.microsoft.com/office/drawing/2014/main" id="{4A2061D9-D59E-4B97-9ECA-74012D94A3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FA424A-82D7-4A19-84B5-9125A8FF6254}"/>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41271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A23A-05E8-489C-859C-6A46C82C0A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D64BB0-C33F-4F7D-8E88-4078F068AB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5F0C6C-BD80-43D7-A471-EEBBA0D5F8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47FBDE-4713-4E29-B76B-89049BA06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1A498B-218B-401D-A9F1-E19E8E43F0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F78F05-F03E-4872-B690-96F4E69A84FC}"/>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8" name="Footer Placeholder 7">
            <a:extLst>
              <a:ext uri="{FF2B5EF4-FFF2-40B4-BE49-F238E27FC236}">
                <a16:creationId xmlns:a16="http://schemas.microsoft.com/office/drawing/2014/main" id="{EEBEDEB4-4F36-4BCB-B762-D3638F75BB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6C142F-943C-4652-BE2D-122D5F0767A8}"/>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64528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5C41-8A45-47C7-BBAE-8E5A20F659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744E10-EF18-412B-8A97-3E8570DC2B4B}"/>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4" name="Footer Placeholder 3">
            <a:extLst>
              <a:ext uri="{FF2B5EF4-FFF2-40B4-BE49-F238E27FC236}">
                <a16:creationId xmlns:a16="http://schemas.microsoft.com/office/drawing/2014/main" id="{B4FA308A-45A7-4219-966E-ABFC37044F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0E4C3-1274-4183-8566-81C4BFB88001}"/>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335128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5A791-6ADE-4B7A-B723-786058634937}"/>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3" name="Footer Placeholder 2">
            <a:extLst>
              <a:ext uri="{FF2B5EF4-FFF2-40B4-BE49-F238E27FC236}">
                <a16:creationId xmlns:a16="http://schemas.microsoft.com/office/drawing/2014/main" id="{3A9FD54E-1F62-4247-A003-8E9405BBCA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179565-AD0C-4A2B-8840-5D1CABB70BEE}"/>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418306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3AA-8D36-48AB-84FC-7A03E32D8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4DF1C2-93C3-43CF-8AE9-4991328992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F00DC8-99D1-4E77-BB97-ED155BD87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DDDE40-4D00-40DC-859E-3DAA47AA4643}"/>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6" name="Footer Placeholder 5">
            <a:extLst>
              <a:ext uri="{FF2B5EF4-FFF2-40B4-BE49-F238E27FC236}">
                <a16:creationId xmlns:a16="http://schemas.microsoft.com/office/drawing/2014/main" id="{52A88138-519B-4563-A915-4B8D3BF34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07E73C-E083-4C34-A3E8-091234B9A247}"/>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110586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28EC-5BC5-4F35-9A9F-1400B10C41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BAE1EF-5B69-4367-AB08-3F2042B0B3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4F45FE-6DB0-448D-876F-7260D09F4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5C9E1F-63AB-462E-A9C1-A159C969C269}"/>
              </a:ext>
            </a:extLst>
          </p:cNvPr>
          <p:cNvSpPr>
            <a:spLocks noGrp="1"/>
          </p:cNvSpPr>
          <p:nvPr>
            <p:ph type="dt" sz="half" idx="10"/>
          </p:nvPr>
        </p:nvSpPr>
        <p:spPr/>
        <p:txBody>
          <a:bodyPr/>
          <a:lstStyle/>
          <a:p>
            <a:fld id="{FF130167-61D4-4D6B-95EA-2CA0E6236A8C}" type="datetimeFigureOut">
              <a:rPr lang="en-US" smtClean="0"/>
              <a:t>12/10/2019</a:t>
            </a:fld>
            <a:endParaRPr lang="en-US"/>
          </a:p>
        </p:txBody>
      </p:sp>
      <p:sp>
        <p:nvSpPr>
          <p:cNvPr id="6" name="Footer Placeholder 5">
            <a:extLst>
              <a:ext uri="{FF2B5EF4-FFF2-40B4-BE49-F238E27FC236}">
                <a16:creationId xmlns:a16="http://schemas.microsoft.com/office/drawing/2014/main" id="{17B034A1-3819-4CF5-B531-DBFE0AF998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7F0D65-AD49-4FBC-B12D-B317301AD106}"/>
              </a:ext>
            </a:extLst>
          </p:cNvPr>
          <p:cNvSpPr>
            <a:spLocks noGrp="1"/>
          </p:cNvSpPr>
          <p:nvPr>
            <p:ph type="sldNum" sz="quarter" idx="12"/>
          </p:nvPr>
        </p:nvSpPr>
        <p:spPr/>
        <p:txBody>
          <a:bodyPr/>
          <a:lstStyle/>
          <a:p>
            <a:fld id="{B52CCD94-33FC-48BC-8F0B-50C440047349}" type="slidenum">
              <a:rPr lang="en-US" smtClean="0"/>
              <a:t>‹#›</a:t>
            </a:fld>
            <a:endParaRPr lang="en-US"/>
          </a:p>
        </p:txBody>
      </p:sp>
    </p:spTree>
    <p:extLst>
      <p:ext uri="{BB962C8B-B14F-4D97-AF65-F5344CB8AC3E}">
        <p14:creationId xmlns:p14="http://schemas.microsoft.com/office/powerpoint/2010/main" val="163678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BA4AB3-2A87-4F60-B08F-7857F2F061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FF859D-94FB-4B29-BBD8-9B43A9EB49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28D2FB-C1A0-4304-9B62-966E662D3E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30167-61D4-4D6B-95EA-2CA0E6236A8C}" type="datetimeFigureOut">
              <a:rPr lang="en-US" smtClean="0"/>
              <a:t>12/10/2019</a:t>
            </a:fld>
            <a:endParaRPr lang="en-US"/>
          </a:p>
        </p:txBody>
      </p:sp>
      <p:sp>
        <p:nvSpPr>
          <p:cNvPr id="5" name="Footer Placeholder 4">
            <a:extLst>
              <a:ext uri="{FF2B5EF4-FFF2-40B4-BE49-F238E27FC236}">
                <a16:creationId xmlns:a16="http://schemas.microsoft.com/office/drawing/2014/main" id="{8F0A6881-2193-4CFA-8A69-900EBA3A5E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4BD23E-5D3D-453F-B606-025EEB0988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CCD94-33FC-48BC-8F0B-50C440047349}" type="slidenum">
              <a:rPr lang="en-US" smtClean="0"/>
              <a:t>‹#›</a:t>
            </a:fld>
            <a:endParaRPr lang="en-US"/>
          </a:p>
        </p:txBody>
      </p:sp>
    </p:spTree>
    <p:extLst>
      <p:ext uri="{BB962C8B-B14F-4D97-AF65-F5344CB8AC3E}">
        <p14:creationId xmlns:p14="http://schemas.microsoft.com/office/powerpoint/2010/main" val="696212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holywaters.wordpress.com/2011/11/09/open-heart-insert-upsparkles/"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philosophy.commons.gc.cuny.edu/virginia-held-the-ethics-of-care-wcarrol-gilliga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46537-D5CE-4BCF-9216-C3F030A00206}"/>
              </a:ext>
            </a:extLst>
          </p:cNvPr>
          <p:cNvSpPr>
            <a:spLocks noGrp="1"/>
          </p:cNvSpPr>
          <p:nvPr>
            <p:ph type="ctrTitle"/>
          </p:nvPr>
        </p:nvSpPr>
        <p:spPr/>
        <p:txBody>
          <a:bodyPr>
            <a:normAutofit/>
          </a:bodyPr>
          <a:lstStyle/>
          <a:p>
            <a:pPr algn="l"/>
            <a:r>
              <a:rPr lang="en-US" sz="4800" b="1" dirty="0">
                <a:solidFill>
                  <a:schemeClr val="accent5">
                    <a:lumMod val="75000"/>
                  </a:schemeClr>
                </a:solidFill>
                <a:latin typeface="+mn-lt"/>
              </a:rPr>
              <a:t>Relationship Abuse &amp; Sexual Violence Response Protocol Training</a:t>
            </a:r>
          </a:p>
        </p:txBody>
      </p:sp>
      <p:sp>
        <p:nvSpPr>
          <p:cNvPr id="3" name="Subtitle 2">
            <a:extLst>
              <a:ext uri="{FF2B5EF4-FFF2-40B4-BE49-F238E27FC236}">
                <a16:creationId xmlns:a16="http://schemas.microsoft.com/office/drawing/2014/main" id="{6B0A4C57-C713-4610-BC55-5CAE55292FD5}"/>
              </a:ext>
            </a:extLst>
          </p:cNvPr>
          <p:cNvSpPr>
            <a:spLocks noGrp="1"/>
          </p:cNvSpPr>
          <p:nvPr>
            <p:ph type="subTitle" idx="1"/>
          </p:nvPr>
        </p:nvSpPr>
        <p:spPr/>
        <p:txBody>
          <a:bodyPr/>
          <a:lstStyle/>
          <a:p>
            <a:pPr algn="l"/>
            <a:r>
              <a:rPr lang="en-US" sz="2000" dirty="0">
                <a:solidFill>
                  <a:schemeClr val="tx1">
                    <a:lumMod val="75000"/>
                    <a:lumOff val="25000"/>
                  </a:schemeClr>
                </a:solidFill>
              </a:rPr>
              <a:t>Supporting students affected by sexual assault, stalking, domestic or dating violence</a:t>
            </a:r>
          </a:p>
          <a:p>
            <a:endParaRPr lang="en-US" dirty="0"/>
          </a:p>
        </p:txBody>
      </p:sp>
      <p:sp>
        <p:nvSpPr>
          <p:cNvPr id="4" name="Rectangle 3">
            <a:extLst>
              <a:ext uri="{FF2B5EF4-FFF2-40B4-BE49-F238E27FC236}">
                <a16:creationId xmlns:a16="http://schemas.microsoft.com/office/drawing/2014/main" id="{9851CC11-F5C0-4B7C-AF89-5DBD2D2D3373}"/>
              </a:ext>
            </a:extLst>
          </p:cNvPr>
          <p:cNvSpPr/>
          <p:nvPr/>
        </p:nvSpPr>
        <p:spPr>
          <a:xfrm>
            <a:off x="1524000" y="4197278"/>
            <a:ext cx="106680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A picture containing object&#10;&#10;Description automatically generated">
            <a:extLst>
              <a:ext uri="{FF2B5EF4-FFF2-40B4-BE49-F238E27FC236}">
                <a16:creationId xmlns:a16="http://schemas.microsoft.com/office/drawing/2014/main" id="{1147F6D3-404E-45E3-B359-E632C38BAAD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4836"/>
          <a:stretch/>
        </p:blipFill>
        <p:spPr>
          <a:xfrm>
            <a:off x="7939295" y="5634975"/>
            <a:ext cx="2728705" cy="620279"/>
          </a:xfrm>
          <a:prstGeom prst="rect">
            <a:avLst/>
          </a:prstGeom>
        </p:spPr>
      </p:pic>
      <p:pic>
        <p:nvPicPr>
          <p:cNvPr id="6" name="Picture 5" descr="Return Home">
            <a:extLst>
              <a:ext uri="{FF2B5EF4-FFF2-40B4-BE49-F238E27FC236}">
                <a16:creationId xmlns:a16="http://schemas.microsoft.com/office/drawing/2014/main" id="{931C8819-8D19-47BC-AE05-1288817F683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7555" y="5631738"/>
            <a:ext cx="652838" cy="631274"/>
          </a:xfrm>
          <a:prstGeom prst="rect">
            <a:avLst/>
          </a:prstGeom>
          <a:noFill/>
          <a:ln>
            <a:noFill/>
          </a:ln>
        </p:spPr>
      </p:pic>
      <p:pic>
        <p:nvPicPr>
          <p:cNvPr id="7" name="Picture 6" descr="A building in the background&#10;&#10;Description automatically generated">
            <a:extLst>
              <a:ext uri="{FF2B5EF4-FFF2-40B4-BE49-F238E27FC236}">
                <a16:creationId xmlns:a16="http://schemas.microsoft.com/office/drawing/2014/main" id="{395853F3-CCBD-47B7-B906-F4837A688A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99684" y="5567728"/>
            <a:ext cx="565065" cy="720504"/>
          </a:xfrm>
          <a:prstGeom prst="rect">
            <a:avLst/>
          </a:prstGeom>
        </p:spPr>
      </p:pic>
    </p:spTree>
    <p:extLst>
      <p:ext uri="{BB962C8B-B14F-4D97-AF65-F5344CB8AC3E}">
        <p14:creationId xmlns:p14="http://schemas.microsoft.com/office/powerpoint/2010/main" val="159205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What is Consent?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6"/>
            <a:ext cx="4782009" cy="4043194"/>
          </a:xfrm>
        </p:spPr>
        <p:txBody>
          <a:bodyPr>
            <a:noAutofit/>
          </a:bodyPr>
          <a:lstStyle/>
          <a:p>
            <a:pPr marL="0" lvl="0" indent="0">
              <a:buNone/>
            </a:pPr>
            <a:r>
              <a:rPr lang="en-US" sz="2400" dirty="0">
                <a:solidFill>
                  <a:schemeClr val="tx1">
                    <a:lumMod val="75000"/>
                    <a:lumOff val="25000"/>
                  </a:schemeClr>
                </a:solidFill>
              </a:rPr>
              <a:t>Consent is an expression of expectations and a respect for boundaries. It is a conversation that </a:t>
            </a:r>
            <a:r>
              <a:rPr lang="en-US" sz="3200" b="1" dirty="0">
                <a:solidFill>
                  <a:schemeClr val="accent5">
                    <a:lumMod val="75000"/>
                  </a:schemeClr>
                </a:solidFill>
              </a:rPr>
              <a:t>requires sharing power.  </a:t>
            </a:r>
          </a:p>
          <a:p>
            <a:pPr marL="0" lvl="0" indent="0">
              <a:buNone/>
            </a:pPr>
            <a:endParaRPr lang="en-US" sz="2400" dirty="0">
              <a:solidFill>
                <a:schemeClr val="tx1">
                  <a:lumMod val="75000"/>
                  <a:lumOff val="25000"/>
                </a:schemeClr>
              </a:solidFill>
            </a:endParaRPr>
          </a:p>
          <a:p>
            <a:pPr marL="0" lvl="0" indent="0">
              <a:buNone/>
            </a:pPr>
            <a:r>
              <a:rPr lang="en-US" sz="2400" dirty="0">
                <a:solidFill>
                  <a:schemeClr val="tx1">
                    <a:lumMod val="75000"/>
                    <a:lumOff val="25000"/>
                  </a:schemeClr>
                </a:solidFill>
              </a:rPr>
              <a:t>Some young people between the ages of 12 and 16 </a:t>
            </a:r>
            <a:r>
              <a:rPr lang="en-US" sz="3200" b="1" dirty="0">
                <a:solidFill>
                  <a:schemeClr val="accent5">
                    <a:lumMod val="75000"/>
                  </a:schemeClr>
                </a:solidFill>
              </a:rPr>
              <a:t>cannot legally consent</a:t>
            </a:r>
            <a:r>
              <a:rPr lang="en-US" sz="2400" dirty="0">
                <a:solidFill>
                  <a:schemeClr val="tx1">
                    <a:lumMod val="75000"/>
                    <a:lumOff val="25000"/>
                  </a:schemeClr>
                </a:solidFill>
              </a:rPr>
              <a:t> to sexual contact, depending on the age or role of the other person.  </a:t>
            </a:r>
            <a:r>
              <a:rPr lang="en-US" sz="2400" dirty="0">
                <a:solidFill>
                  <a:prstClr val="black">
                    <a:lumMod val="75000"/>
                    <a:lumOff val="25000"/>
                  </a:prstClr>
                </a:solidFill>
              </a:rPr>
              <a:t> </a:t>
            </a:r>
          </a:p>
          <a:p>
            <a:pPr marL="0" lvl="0" indent="0">
              <a:buNone/>
            </a:pPr>
            <a:endParaRPr lang="en-US" sz="2400" dirty="0">
              <a:solidFill>
                <a:prstClr val="black">
                  <a:lumMod val="75000"/>
                  <a:lumOff val="25000"/>
                </a:prst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Content Placeholder 2">
            <a:extLst>
              <a:ext uri="{FF2B5EF4-FFF2-40B4-BE49-F238E27FC236}">
                <a16:creationId xmlns:a16="http://schemas.microsoft.com/office/drawing/2014/main" id="{17CFA96F-75E6-4392-9DE5-31B385F4475C}"/>
              </a:ext>
            </a:extLst>
          </p:cNvPr>
          <p:cNvSpPr txBox="1">
            <a:spLocks/>
          </p:cNvSpPr>
          <p:nvPr/>
        </p:nvSpPr>
        <p:spPr>
          <a:xfrm>
            <a:off x="6571791" y="3220677"/>
            <a:ext cx="4782009" cy="2209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1">
                    <a:lumMod val="75000"/>
                    <a:lumOff val="25000"/>
                  </a:schemeClr>
                </a:solidFill>
              </a:rPr>
              <a:t>Consent can </a:t>
            </a:r>
            <a:r>
              <a:rPr lang="en-US" sz="3200" b="1" dirty="0">
                <a:solidFill>
                  <a:schemeClr val="accent5">
                    <a:lumMod val="75000"/>
                  </a:schemeClr>
                </a:solidFill>
              </a:rPr>
              <a:t>never be freely given by certain people</a:t>
            </a:r>
            <a:r>
              <a:rPr lang="en-US" sz="2400" dirty="0">
                <a:solidFill>
                  <a:schemeClr val="tx1">
                    <a:lumMod val="75000"/>
                    <a:lumOff val="25000"/>
                  </a:schemeClr>
                </a:solidFill>
              </a:rPr>
              <a:t>, like anyone under the age of 12 and vulnerable youth or adults with certain mental or physical disabilities.  </a:t>
            </a:r>
          </a:p>
          <a:p>
            <a:pPr marL="0" indent="0">
              <a:buFont typeface="Arial" panose="020B0604020202020204" pitchFamily="34" charset="0"/>
              <a:buNone/>
            </a:pPr>
            <a:endParaRPr lang="en-US" sz="2400" dirty="0">
              <a:solidFill>
                <a:prstClr val="black">
                  <a:lumMod val="75000"/>
                  <a:lumOff val="25000"/>
                </a:prstClr>
              </a:solidFill>
            </a:endParaRPr>
          </a:p>
        </p:txBody>
      </p:sp>
    </p:spTree>
    <p:extLst>
      <p:ext uri="{BB962C8B-B14F-4D97-AF65-F5344CB8AC3E}">
        <p14:creationId xmlns:p14="http://schemas.microsoft.com/office/powerpoint/2010/main" val="216499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What is Sexual </a:t>
            </a:r>
            <a:r>
              <a:rPr lang="en-US" b="1" i="1" dirty="0">
                <a:solidFill>
                  <a:schemeClr val="accent6">
                    <a:lumMod val="75000"/>
                  </a:schemeClr>
                </a:solidFill>
                <a:latin typeface="+mn-lt"/>
              </a:rPr>
              <a:t>VIOLENCE?</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108200"/>
            <a:ext cx="9544509" cy="4384675"/>
          </a:xfrm>
        </p:spPr>
        <p:txBody>
          <a:bodyPr>
            <a:noAutofit/>
          </a:bodyPr>
          <a:lstStyle/>
          <a:p>
            <a:pPr marL="0" lvl="0" indent="0">
              <a:buNone/>
            </a:pPr>
            <a:r>
              <a:rPr lang="en-US" sz="2400" dirty="0">
                <a:solidFill>
                  <a:prstClr val="black">
                    <a:lumMod val="75000"/>
                    <a:lumOff val="25000"/>
                  </a:prstClr>
                </a:solidFill>
              </a:rPr>
              <a:t>Sexual </a:t>
            </a:r>
            <a:r>
              <a:rPr lang="en-US" sz="2400" b="1" i="1" dirty="0">
                <a:solidFill>
                  <a:schemeClr val="accent6">
                    <a:lumMod val="75000"/>
                  </a:schemeClr>
                </a:solidFill>
              </a:rPr>
              <a:t>violence</a:t>
            </a:r>
            <a:r>
              <a:rPr lang="en-US" sz="2400" dirty="0">
                <a:solidFill>
                  <a:prstClr val="black">
                    <a:lumMod val="75000"/>
                    <a:lumOff val="25000"/>
                  </a:prstClr>
                </a:solidFill>
              </a:rPr>
              <a:t> is </a:t>
            </a:r>
            <a:r>
              <a:rPr lang="en-US" sz="3200" b="1" dirty="0">
                <a:solidFill>
                  <a:srgbClr val="4BACC6">
                    <a:lumMod val="75000"/>
                  </a:srgbClr>
                </a:solidFill>
              </a:rPr>
              <a:t>any type of sexual contact without consent. </a:t>
            </a:r>
          </a:p>
          <a:p>
            <a:pPr marL="0" lvl="0" indent="0">
              <a:buNone/>
            </a:pPr>
            <a:endParaRPr lang="en-US" sz="3200" b="1" dirty="0">
              <a:solidFill>
                <a:srgbClr val="4BACC6">
                  <a:lumMod val="75000"/>
                </a:srgbClr>
              </a:solidFill>
            </a:endParaRPr>
          </a:p>
          <a:p>
            <a:pPr marL="0" lvl="0" indent="0">
              <a:buNone/>
            </a:pPr>
            <a:r>
              <a:rPr lang="en-US" sz="2400" dirty="0">
                <a:solidFill>
                  <a:prstClr val="black">
                    <a:lumMod val="75000"/>
                    <a:lumOff val="25000"/>
                  </a:prstClr>
                </a:solidFill>
              </a:rPr>
              <a:t>At school, sexual violence and sexual harassment mean any type of sexual gesture, communication, or physical contact </a:t>
            </a:r>
            <a:r>
              <a:rPr lang="en-US" sz="3200" b="1" dirty="0">
                <a:solidFill>
                  <a:srgbClr val="4BACC6">
                    <a:lumMod val="75000"/>
                  </a:srgbClr>
                </a:solidFill>
              </a:rPr>
              <a:t>that makes others feel threatened or intimidated.</a:t>
            </a:r>
            <a:r>
              <a:rPr lang="en-US" sz="2400" dirty="0">
                <a:solidFill>
                  <a:prstClr val="black">
                    <a:lumMod val="75000"/>
                    <a:lumOff val="25000"/>
                  </a:prstClr>
                </a:solidFill>
              </a:rPr>
              <a:t>  </a:t>
            </a:r>
          </a:p>
          <a:p>
            <a:pPr marL="0" lvl="0" indent="0">
              <a:buNone/>
            </a:pPr>
            <a:endParaRPr lang="en-US" sz="2400" dirty="0">
              <a:solidFill>
                <a:prstClr val="black">
                  <a:lumMod val="75000"/>
                  <a:lumOff val="25000"/>
                </a:prstClr>
              </a:solidFill>
            </a:endParaRPr>
          </a:p>
          <a:p>
            <a:pPr marL="0" lvl="0" indent="0">
              <a:buNone/>
            </a:pPr>
            <a:r>
              <a:rPr lang="en-US" sz="2400" dirty="0">
                <a:solidFill>
                  <a:prstClr val="black">
                    <a:lumMod val="75000"/>
                    <a:lumOff val="25000"/>
                  </a:prstClr>
                </a:solidFill>
              </a:rPr>
              <a:t>Sexual violence includes behaviors from sexual harassment to sexual assault or rape. </a:t>
            </a: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71747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What is Sexual </a:t>
            </a:r>
            <a:r>
              <a:rPr lang="en-US" b="1" i="1" dirty="0">
                <a:solidFill>
                  <a:schemeClr val="accent6">
                    <a:lumMod val="75000"/>
                  </a:schemeClr>
                </a:solidFill>
                <a:latin typeface="+mn-lt"/>
              </a:rPr>
              <a:t>ASSAULT?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6485951" cy="3764269"/>
          </a:xfrm>
        </p:spPr>
        <p:txBody>
          <a:bodyPr>
            <a:noAutofit/>
          </a:bodyPr>
          <a:lstStyle/>
          <a:p>
            <a:pPr marL="0" lvl="0" indent="0">
              <a:buNone/>
            </a:pPr>
            <a:r>
              <a:rPr lang="en-US" sz="2400" dirty="0">
                <a:solidFill>
                  <a:prstClr val="black">
                    <a:lumMod val="75000"/>
                    <a:lumOff val="25000"/>
                  </a:prstClr>
                </a:solidFill>
              </a:rPr>
              <a:t>Sexual </a:t>
            </a:r>
            <a:r>
              <a:rPr lang="en-US" sz="2400" b="1" i="1" dirty="0">
                <a:solidFill>
                  <a:schemeClr val="accent6">
                    <a:lumMod val="75000"/>
                  </a:schemeClr>
                </a:solidFill>
              </a:rPr>
              <a:t>assault</a:t>
            </a:r>
            <a:r>
              <a:rPr lang="en-US" sz="2400" dirty="0">
                <a:solidFill>
                  <a:prstClr val="black">
                    <a:lumMod val="75000"/>
                    <a:lumOff val="25000"/>
                  </a:prstClr>
                </a:solidFill>
              </a:rPr>
              <a:t> happens when a person is </a:t>
            </a:r>
            <a:r>
              <a:rPr lang="en-US" sz="3200" b="1" dirty="0">
                <a:solidFill>
                  <a:schemeClr val="accent5">
                    <a:lumMod val="75000"/>
                  </a:schemeClr>
                </a:solidFill>
              </a:rPr>
              <a:t>forced into sexual acts without their clear consent.</a:t>
            </a:r>
            <a:r>
              <a:rPr lang="en-US" sz="3200" dirty="0">
                <a:solidFill>
                  <a:prstClr val="black">
                    <a:lumMod val="75000"/>
                    <a:lumOff val="25000"/>
                  </a:prstClr>
                </a:solidFill>
              </a:rPr>
              <a:t> </a:t>
            </a:r>
          </a:p>
          <a:p>
            <a:pPr marL="0" lvl="0" indent="0">
              <a:buNone/>
            </a:pPr>
            <a:endParaRPr lang="en-US" sz="2400" dirty="0">
              <a:solidFill>
                <a:prstClr val="black">
                  <a:lumMod val="75000"/>
                  <a:lumOff val="25000"/>
                </a:prstClr>
              </a:solidFill>
            </a:endParaRPr>
          </a:p>
          <a:p>
            <a:pPr marL="0" lvl="0" indent="0">
              <a:buNone/>
            </a:pPr>
            <a:r>
              <a:rPr lang="en-US" sz="2400" dirty="0">
                <a:solidFill>
                  <a:prstClr val="black">
                    <a:lumMod val="75000"/>
                    <a:lumOff val="25000"/>
                  </a:prstClr>
                </a:solidFill>
              </a:rPr>
              <a:t>This includes all kinds of sexual behavior where someone is </a:t>
            </a:r>
            <a:r>
              <a:rPr lang="en-US" sz="3200" b="1" dirty="0">
                <a:solidFill>
                  <a:schemeClr val="accent5">
                    <a:lumMod val="75000"/>
                  </a:schemeClr>
                </a:solidFill>
              </a:rPr>
              <a:t>forced, tricked, pressured, or feels violated.</a:t>
            </a: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2832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10879EA8-CE0E-44AA-B7D8-CB9CC66F128F}"/>
              </a:ext>
            </a:extLst>
          </p:cNvPr>
          <p:cNvPicPr>
            <a:picLocks noChangeAspect="1"/>
          </p:cNvPicPr>
          <p:nvPr/>
        </p:nvPicPr>
        <p:blipFill rotWithShape="1">
          <a:blip r:embed="rId2">
            <a:extLst>
              <a:ext uri="{28A0092B-C50C-407E-A947-70E740481C1C}">
                <a14:useLocalDpi xmlns:a14="http://schemas.microsoft.com/office/drawing/2010/main" val="0"/>
              </a:ext>
            </a:extLst>
          </a:blip>
          <a:srcRect b="18384"/>
          <a:stretch/>
        </p:blipFill>
        <p:spPr>
          <a:xfrm>
            <a:off x="1894626" y="0"/>
            <a:ext cx="8402748" cy="6858000"/>
          </a:xfrm>
          <a:prstGeom prst="rect">
            <a:avLst/>
          </a:prstGeom>
        </p:spPr>
      </p:pic>
    </p:spTree>
    <p:extLst>
      <p:ext uri="{BB962C8B-B14F-4D97-AF65-F5344CB8AC3E}">
        <p14:creationId xmlns:p14="http://schemas.microsoft.com/office/powerpoint/2010/main" val="3385200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Who is Affected?</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fontScale="92500" lnSpcReduction="10000"/>
          </a:bodyPr>
          <a:lstStyle/>
          <a:p>
            <a:pPr marL="0" indent="0">
              <a:lnSpc>
                <a:spcPct val="100000"/>
              </a:lnSpc>
              <a:buNone/>
            </a:pPr>
            <a:r>
              <a:rPr lang="en-US" sz="2400" dirty="0">
                <a:solidFill>
                  <a:schemeClr val="tx1">
                    <a:lumMod val="75000"/>
                    <a:lumOff val="25000"/>
                  </a:schemeClr>
                </a:solidFill>
              </a:rPr>
              <a:t>Domestic and sexual violence </a:t>
            </a:r>
            <a:r>
              <a:rPr lang="en-US" sz="3200" b="1" dirty="0">
                <a:solidFill>
                  <a:schemeClr val="accent5">
                    <a:lumMod val="75000"/>
                  </a:schemeClr>
                </a:solidFill>
              </a:rPr>
              <a:t>can happen to anyone</a:t>
            </a:r>
            <a:r>
              <a:rPr lang="en-US" sz="2400" dirty="0">
                <a:solidFill>
                  <a:schemeClr val="tx1">
                    <a:lumMod val="75000"/>
                    <a:lumOff val="25000"/>
                  </a:schemeClr>
                </a:solidFill>
              </a:rPr>
              <a:t>, including: </a:t>
            </a:r>
          </a:p>
          <a:p>
            <a:pPr lvl="1">
              <a:lnSpc>
                <a:spcPct val="100000"/>
              </a:lnSpc>
            </a:pPr>
            <a:r>
              <a:rPr lang="en-US" dirty="0">
                <a:solidFill>
                  <a:schemeClr val="tx1">
                    <a:lumMod val="75000"/>
                    <a:lumOff val="25000"/>
                  </a:schemeClr>
                </a:solidFill>
              </a:rPr>
              <a:t>Elders and teens</a:t>
            </a:r>
          </a:p>
          <a:p>
            <a:pPr lvl="1">
              <a:lnSpc>
                <a:spcPct val="100000"/>
              </a:lnSpc>
            </a:pPr>
            <a:r>
              <a:rPr lang="en-US" dirty="0">
                <a:solidFill>
                  <a:schemeClr val="tx1">
                    <a:lumMod val="75000"/>
                    <a:lumOff val="25000"/>
                  </a:schemeClr>
                </a:solidFill>
              </a:rPr>
              <a:t>Women, men, and people who are non-binary</a:t>
            </a:r>
          </a:p>
          <a:p>
            <a:pPr lvl="1">
              <a:lnSpc>
                <a:spcPct val="100000"/>
              </a:lnSpc>
            </a:pPr>
            <a:r>
              <a:rPr lang="en-US" dirty="0">
                <a:solidFill>
                  <a:schemeClr val="tx1">
                    <a:lumMod val="75000"/>
                    <a:lumOff val="25000"/>
                  </a:schemeClr>
                </a:solidFill>
              </a:rPr>
              <a:t>People who identify as LGBTQ+</a:t>
            </a:r>
          </a:p>
          <a:p>
            <a:pPr lvl="1">
              <a:lnSpc>
                <a:spcPct val="100000"/>
              </a:lnSpc>
            </a:pPr>
            <a:r>
              <a:rPr lang="en-US" dirty="0">
                <a:solidFill>
                  <a:schemeClr val="tx1">
                    <a:lumMod val="75000"/>
                    <a:lumOff val="25000"/>
                  </a:schemeClr>
                </a:solidFill>
              </a:rPr>
              <a:t>People with disabilities</a:t>
            </a:r>
          </a:p>
          <a:p>
            <a:pPr>
              <a:lnSpc>
                <a:spcPct val="100000"/>
              </a:lnSpc>
            </a:pPr>
            <a:endParaRPr lang="en-US" sz="2400" dirty="0">
              <a:solidFill>
                <a:schemeClr val="tx1">
                  <a:lumMod val="75000"/>
                  <a:lumOff val="25000"/>
                </a:schemeClr>
              </a:solidFill>
            </a:endParaRPr>
          </a:p>
          <a:p>
            <a:pPr marL="0" indent="0">
              <a:lnSpc>
                <a:spcPct val="100000"/>
              </a:lnSpc>
              <a:buNone/>
            </a:pPr>
            <a:r>
              <a:rPr lang="en-US" sz="2400" dirty="0">
                <a:solidFill>
                  <a:schemeClr val="tx1">
                    <a:lumMod val="75000"/>
                    <a:lumOff val="25000"/>
                  </a:schemeClr>
                </a:solidFill>
              </a:rPr>
              <a:t>Children can experience trauma living in a home with domestic violence.  </a:t>
            </a:r>
          </a:p>
          <a:p>
            <a:pPr marL="0" indent="0">
              <a:lnSpc>
                <a:spcPct val="100000"/>
              </a:lnSpc>
              <a:buNone/>
            </a:pPr>
            <a:endParaRPr lang="en-US" sz="2400" dirty="0">
              <a:solidFill>
                <a:schemeClr val="tx1">
                  <a:lumMod val="75000"/>
                  <a:lumOff val="25000"/>
                </a:schemeClr>
              </a:solidFill>
            </a:endParaRPr>
          </a:p>
          <a:p>
            <a:pPr marL="0" indent="0">
              <a:lnSpc>
                <a:spcPct val="100000"/>
              </a:lnSpc>
              <a:buNone/>
            </a:pPr>
            <a:r>
              <a:rPr lang="en-US" sz="2400" dirty="0">
                <a:solidFill>
                  <a:schemeClr val="tx1">
                    <a:lumMod val="75000"/>
                    <a:lumOff val="25000"/>
                  </a:schemeClr>
                </a:solidFill>
              </a:rPr>
              <a:t>Children can be sexually abused or assaulted. </a:t>
            </a:r>
          </a:p>
          <a:p>
            <a:endParaRPr lang="en-US" dirty="0"/>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28614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How to Identify Sexual &amp; Domestic Violence</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6"/>
            <a:ext cx="9646109" cy="4135269"/>
          </a:xfrm>
        </p:spPr>
        <p:txBody>
          <a:bodyPr>
            <a:noAutofit/>
          </a:bodyPr>
          <a:lstStyle/>
          <a:p>
            <a:pPr marL="0" indent="0">
              <a:lnSpc>
                <a:spcPct val="100000"/>
              </a:lnSpc>
              <a:buNone/>
            </a:pPr>
            <a:r>
              <a:rPr lang="en-US" sz="3200" b="1" dirty="0">
                <a:solidFill>
                  <a:schemeClr val="accent5">
                    <a:lumMod val="75000"/>
                  </a:schemeClr>
                </a:solidFill>
              </a:rPr>
              <a:t>Most people don’t talk about relationship abuse and sexual violence. </a:t>
            </a:r>
            <a:r>
              <a:rPr lang="en-US" sz="2400" dirty="0"/>
              <a:t>When we do hear about it, we might get wrong information about why it happened and who is at fault.</a:t>
            </a:r>
            <a:endParaRPr lang="en-US" sz="3200" dirty="0">
              <a:solidFill>
                <a:schemeClr val="accent5">
                  <a:lumMod val="75000"/>
                </a:schemeClr>
              </a:solidFill>
            </a:endParaRPr>
          </a:p>
          <a:p>
            <a:pPr marL="0" indent="0">
              <a:lnSpc>
                <a:spcPct val="100000"/>
              </a:lnSpc>
              <a:buNone/>
            </a:pPr>
            <a:endParaRPr lang="en-US" sz="2400" b="1" dirty="0">
              <a:solidFill>
                <a:schemeClr val="accent5">
                  <a:lumMod val="75000"/>
                </a:schemeClr>
              </a:solidFill>
            </a:endParaRPr>
          </a:p>
          <a:p>
            <a:pPr marL="0" indent="0">
              <a:lnSpc>
                <a:spcPct val="100000"/>
              </a:lnSpc>
              <a:buNone/>
            </a:pPr>
            <a:r>
              <a:rPr lang="en-US" sz="2400" dirty="0">
                <a:solidFill>
                  <a:schemeClr val="tx1">
                    <a:lumMod val="75000"/>
                    <a:lumOff val="25000"/>
                  </a:schemeClr>
                </a:solidFill>
              </a:rPr>
              <a:t>Your response can either </a:t>
            </a:r>
            <a:r>
              <a:rPr lang="en-US" sz="3200" b="1" i="1" dirty="0">
                <a:solidFill>
                  <a:schemeClr val="accent5">
                    <a:lumMod val="75000"/>
                  </a:schemeClr>
                </a:solidFill>
              </a:rPr>
              <a:t>repeat harmful messages or challenge them</a:t>
            </a:r>
            <a:r>
              <a:rPr lang="en-US" sz="2400" dirty="0">
                <a:solidFill>
                  <a:schemeClr val="tx1">
                    <a:lumMod val="75000"/>
                    <a:lumOff val="25000"/>
                  </a:schemeClr>
                </a:solidFill>
              </a:rPr>
              <a:t>.</a:t>
            </a:r>
            <a:endParaRPr lang="en-US" sz="2400" dirty="0">
              <a:solidFill>
                <a:prstClr val="black">
                  <a:lumMod val="75000"/>
                  <a:lumOff val="25000"/>
                </a:prstClr>
              </a:solidFill>
            </a:endParaRPr>
          </a:p>
          <a:p>
            <a:pPr marL="0" lvl="0" indent="0">
              <a:buNone/>
            </a:pPr>
            <a:endParaRPr lang="en-US" sz="2400" dirty="0">
              <a:solidFill>
                <a:prstClr val="black">
                  <a:lumMod val="75000"/>
                  <a:lumOff val="25000"/>
                </a:prst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Content Placeholder 2">
            <a:extLst>
              <a:ext uri="{FF2B5EF4-FFF2-40B4-BE49-F238E27FC236}">
                <a16:creationId xmlns:a16="http://schemas.microsoft.com/office/drawing/2014/main" id="{17CFA96F-75E6-4392-9DE5-31B385F4475C}"/>
              </a:ext>
            </a:extLst>
          </p:cNvPr>
          <p:cNvSpPr txBox="1">
            <a:spLocks/>
          </p:cNvSpPr>
          <p:nvPr/>
        </p:nvSpPr>
        <p:spPr>
          <a:xfrm>
            <a:off x="6571791" y="2357606"/>
            <a:ext cx="4782009" cy="37642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endParaRPr lang="en-US" sz="2400" dirty="0">
              <a:solidFill>
                <a:schemeClr val="tx1">
                  <a:lumMod val="75000"/>
                  <a:lumOff val="25000"/>
                </a:schemeClr>
              </a:solidFill>
            </a:endParaRPr>
          </a:p>
        </p:txBody>
      </p:sp>
    </p:spTree>
    <p:extLst>
      <p:ext uri="{BB962C8B-B14F-4D97-AF65-F5344CB8AC3E}">
        <p14:creationId xmlns:p14="http://schemas.microsoft.com/office/powerpoint/2010/main" val="63883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B64CF0-0284-4D99-B18F-29897B782476}"/>
              </a:ext>
            </a:extLst>
          </p:cNvPr>
          <p:cNvSpPr/>
          <p:nvPr/>
        </p:nvSpPr>
        <p:spPr>
          <a:xfrm>
            <a:off x="1" y="275422"/>
            <a:ext cx="12192000" cy="150931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bg1"/>
                </a:solidFill>
                <a:latin typeface="+mn-lt"/>
              </a:rPr>
              <a:t>These behaviors could indicate a problem in the life of a student: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a:bodyPr>
          <a:lstStyle/>
          <a:p>
            <a:r>
              <a:rPr lang="en-US" sz="3200" b="1" dirty="0">
                <a:solidFill>
                  <a:schemeClr val="accent5">
                    <a:lumMod val="75000"/>
                  </a:schemeClr>
                </a:solidFill>
              </a:rPr>
              <a:t>Suspiciousness</a:t>
            </a:r>
            <a:r>
              <a:rPr lang="en-US" dirty="0">
                <a:solidFill>
                  <a:schemeClr val="tx1">
                    <a:lumMod val="75000"/>
                    <a:lumOff val="25000"/>
                  </a:schemeClr>
                </a:solidFill>
              </a:rPr>
              <a:t> </a:t>
            </a:r>
            <a:r>
              <a:rPr lang="en-US" sz="2400" dirty="0">
                <a:solidFill>
                  <a:schemeClr val="tx1">
                    <a:lumMod val="75000"/>
                    <a:lumOff val="25000"/>
                  </a:schemeClr>
                </a:solidFill>
              </a:rPr>
              <a:t>or accusations of cheating</a:t>
            </a:r>
          </a:p>
          <a:p>
            <a:r>
              <a:rPr lang="en-US" sz="3200" b="1" dirty="0">
                <a:solidFill>
                  <a:schemeClr val="accent5">
                    <a:lumMod val="75000"/>
                  </a:schemeClr>
                </a:solidFill>
              </a:rPr>
              <a:t>Physically inflicting pain </a:t>
            </a:r>
            <a:r>
              <a:rPr lang="en-US" sz="2400" dirty="0">
                <a:solidFill>
                  <a:schemeClr val="tx1">
                    <a:lumMod val="75000"/>
                    <a:lumOff val="25000"/>
                  </a:schemeClr>
                </a:solidFill>
              </a:rPr>
              <a:t>or hurt in any way</a:t>
            </a:r>
          </a:p>
          <a:p>
            <a:r>
              <a:rPr lang="en-US" sz="3200" b="1" dirty="0">
                <a:solidFill>
                  <a:schemeClr val="accent5">
                    <a:lumMod val="75000"/>
                  </a:schemeClr>
                </a:solidFill>
              </a:rPr>
              <a:t>Isolation</a:t>
            </a:r>
            <a:r>
              <a:rPr lang="en-US" dirty="0">
                <a:solidFill>
                  <a:schemeClr val="tx1">
                    <a:lumMod val="75000"/>
                    <a:lumOff val="25000"/>
                  </a:schemeClr>
                </a:solidFill>
              </a:rPr>
              <a:t> </a:t>
            </a:r>
            <a:r>
              <a:rPr lang="en-US" sz="2400" dirty="0">
                <a:solidFill>
                  <a:schemeClr val="tx1">
                    <a:lumMod val="75000"/>
                    <a:lumOff val="25000"/>
                  </a:schemeClr>
                </a:solidFill>
              </a:rPr>
              <a:t>from family and friends</a:t>
            </a:r>
          </a:p>
          <a:p>
            <a:r>
              <a:rPr lang="en-US" sz="3200" b="1" dirty="0">
                <a:solidFill>
                  <a:schemeClr val="accent5">
                    <a:lumMod val="75000"/>
                  </a:schemeClr>
                </a:solidFill>
              </a:rPr>
              <a:t>Constant mood swings</a:t>
            </a:r>
          </a:p>
          <a:p>
            <a:r>
              <a:rPr lang="en-US" sz="3200" b="1" dirty="0">
                <a:solidFill>
                  <a:schemeClr val="accent5">
                    <a:lumMod val="75000"/>
                  </a:schemeClr>
                </a:solidFill>
              </a:rPr>
              <a:t>Telling a partner </a:t>
            </a:r>
            <a:r>
              <a:rPr lang="en-US" sz="2400" dirty="0">
                <a:solidFill>
                  <a:schemeClr val="tx1">
                    <a:lumMod val="75000"/>
                    <a:lumOff val="25000"/>
                  </a:schemeClr>
                </a:solidFill>
              </a:rPr>
              <a:t>what they can and cannot do</a:t>
            </a:r>
          </a:p>
          <a:p>
            <a:endParaRPr lang="en-US" dirty="0"/>
          </a:p>
        </p:txBody>
      </p:sp>
    </p:spTree>
    <p:extLst>
      <p:ext uri="{BB962C8B-B14F-4D97-AF65-F5344CB8AC3E}">
        <p14:creationId xmlns:p14="http://schemas.microsoft.com/office/powerpoint/2010/main" val="405807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B64CF0-0284-4D99-B18F-29897B782476}"/>
              </a:ext>
            </a:extLst>
          </p:cNvPr>
          <p:cNvSpPr/>
          <p:nvPr/>
        </p:nvSpPr>
        <p:spPr>
          <a:xfrm>
            <a:off x="1" y="275422"/>
            <a:ext cx="12192000" cy="150931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bg1"/>
                </a:solidFill>
                <a:latin typeface="+mn-lt"/>
              </a:rPr>
              <a:t>These behaviors could indicate a problem in the life of a student: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a:bodyPr>
          <a:lstStyle/>
          <a:p>
            <a:pPr>
              <a:lnSpc>
                <a:spcPct val="100000"/>
              </a:lnSpc>
            </a:pPr>
            <a:r>
              <a:rPr lang="en-US" sz="3200" b="1" dirty="0">
                <a:solidFill>
                  <a:schemeClr val="accent5">
                    <a:lumMod val="75000"/>
                  </a:schemeClr>
                </a:solidFill>
              </a:rPr>
              <a:t>Ignoring privacy </a:t>
            </a:r>
            <a:r>
              <a:rPr lang="en-US" sz="2400" dirty="0">
                <a:solidFill>
                  <a:schemeClr val="tx1">
                    <a:lumMod val="75000"/>
                    <a:lumOff val="25000"/>
                  </a:schemeClr>
                </a:solidFill>
              </a:rPr>
              <a:t>and boundaries, like checking the other person’s cell phone, email, or social networks</a:t>
            </a:r>
          </a:p>
          <a:p>
            <a:pPr>
              <a:lnSpc>
                <a:spcPct val="100000"/>
              </a:lnSpc>
            </a:pPr>
            <a:r>
              <a:rPr lang="en-US" sz="3200" b="1" dirty="0">
                <a:solidFill>
                  <a:schemeClr val="accent5">
                    <a:lumMod val="75000"/>
                  </a:schemeClr>
                </a:solidFill>
              </a:rPr>
              <a:t>Extreme jealousy</a:t>
            </a:r>
            <a:r>
              <a:rPr lang="en-US" sz="2400" dirty="0">
                <a:solidFill>
                  <a:schemeClr val="tx1">
                    <a:lumMod val="75000"/>
                    <a:lumOff val="25000"/>
                  </a:schemeClr>
                </a:solidFill>
              </a:rPr>
              <a:t>, possessiveness, or insecurity</a:t>
            </a:r>
          </a:p>
          <a:p>
            <a:pPr>
              <a:lnSpc>
                <a:spcPct val="100000"/>
              </a:lnSpc>
            </a:pPr>
            <a:r>
              <a:rPr lang="en-US" sz="3200" b="1" dirty="0">
                <a:solidFill>
                  <a:schemeClr val="accent5">
                    <a:lumMod val="75000"/>
                  </a:schemeClr>
                </a:solidFill>
              </a:rPr>
              <a:t>Belittling</a:t>
            </a:r>
            <a:r>
              <a:rPr lang="en-US" sz="2400" dirty="0">
                <a:solidFill>
                  <a:schemeClr val="tx1">
                    <a:lumMod val="75000"/>
                    <a:lumOff val="25000"/>
                  </a:schemeClr>
                </a:solidFill>
              </a:rPr>
              <a:t>, name-calling, or put-downs</a:t>
            </a:r>
          </a:p>
          <a:p>
            <a:pPr>
              <a:lnSpc>
                <a:spcPct val="100000"/>
              </a:lnSpc>
            </a:pPr>
            <a:r>
              <a:rPr lang="en-US" sz="3200" b="1" dirty="0">
                <a:solidFill>
                  <a:schemeClr val="accent5">
                    <a:lumMod val="75000"/>
                  </a:schemeClr>
                </a:solidFill>
              </a:rPr>
              <a:t>Explosive </a:t>
            </a:r>
            <a:r>
              <a:rPr lang="en-US" sz="2400" dirty="0">
                <a:solidFill>
                  <a:schemeClr val="tx1">
                    <a:lumMod val="75000"/>
                    <a:lumOff val="25000"/>
                  </a:schemeClr>
                </a:solidFill>
              </a:rPr>
              <a:t>temper</a:t>
            </a:r>
          </a:p>
          <a:p>
            <a:pPr>
              <a:lnSpc>
                <a:spcPct val="100000"/>
              </a:lnSpc>
            </a:pPr>
            <a:r>
              <a:rPr lang="en-US" sz="3200" b="1" dirty="0">
                <a:solidFill>
                  <a:schemeClr val="accent5">
                    <a:lumMod val="75000"/>
                  </a:schemeClr>
                </a:solidFill>
              </a:rPr>
              <a:t>Coercing </a:t>
            </a:r>
            <a:r>
              <a:rPr lang="en-US" sz="2400" dirty="0">
                <a:solidFill>
                  <a:schemeClr val="tx1">
                    <a:lumMod val="75000"/>
                    <a:lumOff val="25000"/>
                  </a:schemeClr>
                </a:solidFill>
              </a:rPr>
              <a:t>or pressuring someone to have sex</a:t>
            </a:r>
          </a:p>
          <a:p>
            <a:endParaRPr lang="en-US" dirty="0"/>
          </a:p>
        </p:txBody>
      </p:sp>
    </p:spTree>
    <p:extLst>
      <p:ext uri="{BB962C8B-B14F-4D97-AF65-F5344CB8AC3E}">
        <p14:creationId xmlns:p14="http://schemas.microsoft.com/office/powerpoint/2010/main" val="123006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158B91-A957-454F-A453-C036B27484B7}"/>
              </a:ext>
            </a:extLst>
          </p:cNvPr>
          <p:cNvSpPr/>
          <p:nvPr/>
        </p:nvSpPr>
        <p:spPr>
          <a:xfrm>
            <a:off x="1" y="275422"/>
            <a:ext cx="12192000" cy="150931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C7B64CF0-0284-4D99-B18F-29897B782476}"/>
              </a:ext>
            </a:extLst>
          </p:cNvPr>
          <p:cNvSpPr/>
          <p:nvPr/>
        </p:nvSpPr>
        <p:spPr>
          <a:xfrm>
            <a:off x="0" y="1690688"/>
            <a:ext cx="12192000" cy="48918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bg1"/>
                </a:solidFill>
                <a:latin typeface="+mn-lt"/>
              </a:rPr>
              <a:t>If you are concerned about a student: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a:bodyPr>
          <a:lstStyle/>
          <a:p>
            <a:pPr marL="0" indent="0">
              <a:buNone/>
            </a:pPr>
            <a:r>
              <a:rPr lang="en-US" sz="3200" b="1" dirty="0">
                <a:solidFill>
                  <a:schemeClr val="accent5">
                    <a:lumMod val="75000"/>
                  </a:schemeClr>
                </a:solidFill>
              </a:rPr>
              <a:t>1. </a:t>
            </a:r>
            <a:r>
              <a:rPr lang="en-US" sz="3200" dirty="0">
                <a:solidFill>
                  <a:schemeClr val="tx1">
                    <a:lumMod val="75000"/>
                    <a:lumOff val="25000"/>
                  </a:schemeClr>
                </a:solidFill>
              </a:rPr>
              <a:t>Approach the student </a:t>
            </a:r>
            <a:r>
              <a:rPr lang="en-US" sz="3200" b="1" dirty="0">
                <a:solidFill>
                  <a:schemeClr val="accent5">
                    <a:lumMod val="75000"/>
                  </a:schemeClr>
                </a:solidFill>
              </a:rPr>
              <a:t>privately</a:t>
            </a:r>
          </a:p>
          <a:p>
            <a:pPr marL="0" indent="0">
              <a:buNone/>
            </a:pPr>
            <a:endParaRPr lang="en-US" sz="3200" dirty="0">
              <a:solidFill>
                <a:schemeClr val="tx1">
                  <a:lumMod val="75000"/>
                  <a:lumOff val="25000"/>
                </a:schemeClr>
              </a:solidFill>
            </a:endParaRPr>
          </a:p>
          <a:p>
            <a:pPr marL="0" indent="0">
              <a:buNone/>
            </a:pPr>
            <a:r>
              <a:rPr lang="en-US" sz="3200" b="1" dirty="0">
                <a:solidFill>
                  <a:schemeClr val="accent5">
                    <a:lumMod val="75000"/>
                  </a:schemeClr>
                </a:solidFill>
              </a:rPr>
              <a:t>2. </a:t>
            </a:r>
            <a:r>
              <a:rPr lang="en-US" sz="3200" dirty="0">
                <a:solidFill>
                  <a:schemeClr val="tx1">
                    <a:lumMod val="75000"/>
                    <a:lumOff val="25000"/>
                  </a:schemeClr>
                </a:solidFill>
              </a:rPr>
              <a:t>Explore that concern, with the goal of offering support, </a:t>
            </a:r>
            <a:r>
              <a:rPr lang="en-US" sz="3200" b="1" dirty="0">
                <a:solidFill>
                  <a:schemeClr val="accent5">
                    <a:lumMod val="75000"/>
                  </a:schemeClr>
                </a:solidFill>
              </a:rPr>
              <a:t>not to do an investigation </a:t>
            </a:r>
          </a:p>
          <a:p>
            <a:endParaRPr lang="en-US" sz="3200" dirty="0">
              <a:solidFill>
                <a:schemeClr val="tx1">
                  <a:lumMod val="75000"/>
                  <a:lumOff val="25000"/>
                </a:schemeClr>
              </a:solidFill>
            </a:endParaRPr>
          </a:p>
          <a:p>
            <a:pPr marL="0" indent="0">
              <a:buNone/>
            </a:pPr>
            <a:r>
              <a:rPr lang="en-US" sz="3200" b="1" dirty="0">
                <a:solidFill>
                  <a:schemeClr val="accent5">
                    <a:lumMod val="75000"/>
                  </a:schemeClr>
                </a:solidFill>
              </a:rPr>
              <a:t>3. DO NO HARM</a:t>
            </a:r>
          </a:p>
          <a:p>
            <a:endParaRPr lang="en-US" dirty="0"/>
          </a:p>
        </p:txBody>
      </p:sp>
    </p:spTree>
    <p:extLst>
      <p:ext uri="{BB962C8B-B14F-4D97-AF65-F5344CB8AC3E}">
        <p14:creationId xmlns:p14="http://schemas.microsoft.com/office/powerpoint/2010/main" val="113497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B64CF0-0284-4D99-B18F-29897B782476}"/>
              </a:ext>
            </a:extLst>
          </p:cNvPr>
          <p:cNvSpPr/>
          <p:nvPr/>
        </p:nvSpPr>
        <p:spPr>
          <a:xfrm>
            <a:off x="0" y="2609225"/>
            <a:ext cx="12192000" cy="388365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accent5">
                    <a:lumMod val="75000"/>
                  </a:schemeClr>
                </a:solidFill>
                <a:latin typeface="+mn-lt"/>
              </a:rPr>
              <a:t>If you are concerned the student may </a:t>
            </a:r>
            <a:br>
              <a:rPr lang="en-US" b="1" dirty="0">
                <a:solidFill>
                  <a:schemeClr val="accent5">
                    <a:lumMod val="75000"/>
                  </a:schemeClr>
                </a:solidFill>
                <a:latin typeface="+mn-lt"/>
              </a:rPr>
            </a:br>
            <a:r>
              <a:rPr lang="en-US" b="1" i="1" u="sng" dirty="0">
                <a:solidFill>
                  <a:schemeClr val="accent6">
                    <a:lumMod val="75000"/>
                  </a:schemeClr>
                </a:solidFill>
                <a:latin typeface="+mn-lt"/>
              </a:rPr>
              <a:t>be</a:t>
            </a:r>
            <a:r>
              <a:rPr lang="en-US" b="1" i="1" dirty="0">
                <a:solidFill>
                  <a:schemeClr val="accent6">
                    <a:lumMod val="75000"/>
                  </a:schemeClr>
                </a:solidFill>
                <a:latin typeface="+mn-lt"/>
              </a:rPr>
              <a:t> a victim:</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2432891" y="3713325"/>
            <a:ext cx="7326217" cy="1675450"/>
          </a:xfrm>
        </p:spPr>
        <p:txBody>
          <a:bodyPr>
            <a:normAutofit/>
          </a:bodyPr>
          <a:lstStyle/>
          <a:p>
            <a:pPr marL="0" indent="0">
              <a:buNone/>
            </a:pPr>
            <a:r>
              <a:rPr lang="en-US" sz="3200" b="1" dirty="0">
                <a:solidFill>
                  <a:schemeClr val="accent5">
                    <a:lumMod val="75000"/>
                  </a:schemeClr>
                </a:solidFill>
              </a:rPr>
              <a:t>I care about you </a:t>
            </a:r>
            <a:r>
              <a:rPr lang="en-US" sz="2400" dirty="0">
                <a:solidFill>
                  <a:schemeClr val="accent5">
                    <a:lumMod val="75000"/>
                  </a:schemeClr>
                </a:solidFill>
              </a:rPr>
              <a:t>and have been worried about you lately. How would you feel about walking to the </a:t>
            </a:r>
            <a:r>
              <a:rPr lang="en-US" sz="3200" b="1" dirty="0">
                <a:solidFill>
                  <a:schemeClr val="accent5">
                    <a:lumMod val="75000"/>
                  </a:schemeClr>
                </a:solidFill>
              </a:rPr>
              <a:t>counselor’s office </a:t>
            </a:r>
            <a:r>
              <a:rPr lang="en-US" sz="2400" dirty="0">
                <a:solidFill>
                  <a:schemeClr val="accent5">
                    <a:lumMod val="75000"/>
                  </a:schemeClr>
                </a:solidFill>
              </a:rPr>
              <a:t>together so you can get some support?</a:t>
            </a:r>
          </a:p>
        </p:txBody>
      </p:sp>
      <p:sp>
        <p:nvSpPr>
          <p:cNvPr id="5" name="Rectangle 4">
            <a:extLst>
              <a:ext uri="{FF2B5EF4-FFF2-40B4-BE49-F238E27FC236}">
                <a16:creationId xmlns:a16="http://schemas.microsoft.com/office/drawing/2014/main" id="{27E9F81B-669B-4942-8820-FE8361BE9641}"/>
              </a:ext>
            </a:extLst>
          </p:cNvPr>
          <p:cNvSpPr/>
          <p:nvPr/>
        </p:nvSpPr>
        <p:spPr>
          <a:xfrm>
            <a:off x="1" y="2036351"/>
            <a:ext cx="12191999" cy="57287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5C8AA3D-C4E8-481B-8773-E5A7C9755356}"/>
              </a:ext>
            </a:extLst>
          </p:cNvPr>
          <p:cNvSpPr txBox="1">
            <a:spLocks/>
          </p:cNvSpPr>
          <p:nvPr/>
        </p:nvSpPr>
        <p:spPr>
          <a:xfrm>
            <a:off x="1313991" y="1909636"/>
            <a:ext cx="9682908" cy="8263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chemeClr val="bg1"/>
                </a:solidFill>
                <a:latin typeface="+mn-lt"/>
              </a:rPr>
              <a:t>you can say…</a:t>
            </a:r>
            <a:endParaRPr lang="en-US" sz="3200" b="1" i="1" dirty="0">
              <a:solidFill>
                <a:schemeClr val="bg1"/>
              </a:solidFill>
              <a:latin typeface="+mn-lt"/>
            </a:endParaRPr>
          </a:p>
        </p:txBody>
      </p:sp>
    </p:spTree>
    <p:extLst>
      <p:ext uri="{BB962C8B-B14F-4D97-AF65-F5344CB8AC3E}">
        <p14:creationId xmlns:p14="http://schemas.microsoft.com/office/powerpoint/2010/main" val="111944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Training Purpose</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a:bodyPr>
          <a:lstStyle/>
          <a:p>
            <a:pPr marL="0" indent="0">
              <a:buNone/>
            </a:pPr>
            <a:r>
              <a:rPr lang="en-US" sz="3200" dirty="0">
                <a:solidFill>
                  <a:schemeClr val="tx1">
                    <a:lumMod val="75000"/>
                    <a:lumOff val="25000"/>
                  </a:schemeClr>
                </a:solidFill>
              </a:rPr>
              <a:t>The Blaine School District knows that </a:t>
            </a:r>
            <a:r>
              <a:rPr lang="en-US" sz="3200" b="1" dirty="0">
                <a:solidFill>
                  <a:schemeClr val="accent5">
                    <a:lumMod val="75000"/>
                  </a:schemeClr>
                </a:solidFill>
              </a:rPr>
              <a:t>domestic violence, dating violence, and sexual violence </a:t>
            </a:r>
            <a:r>
              <a:rPr lang="en-US" sz="3200" dirty="0">
                <a:solidFill>
                  <a:schemeClr val="tx1">
                    <a:lumMod val="75000"/>
                    <a:lumOff val="25000"/>
                  </a:schemeClr>
                </a:solidFill>
              </a:rPr>
              <a:t>affect students, staff, and communities. </a:t>
            </a:r>
          </a:p>
          <a:p>
            <a:pPr marL="0" indent="0">
              <a:buNone/>
            </a:pPr>
            <a:endParaRPr lang="en-US" sz="3200" dirty="0">
              <a:solidFill>
                <a:schemeClr val="tx1">
                  <a:lumMod val="75000"/>
                  <a:lumOff val="25000"/>
                </a:schemeClr>
              </a:solidFill>
            </a:endParaRPr>
          </a:p>
          <a:p>
            <a:pPr marL="0" indent="0">
              <a:buNone/>
            </a:pPr>
            <a:r>
              <a:rPr lang="en-US" sz="3200" dirty="0">
                <a:solidFill>
                  <a:schemeClr val="tx1">
                    <a:lumMod val="75000"/>
                    <a:lumOff val="25000"/>
                  </a:schemeClr>
                </a:solidFill>
              </a:rPr>
              <a:t>You might see these problems at school or in your personal life. </a:t>
            </a:r>
            <a:r>
              <a:rPr lang="en-US" sz="3200" b="1" dirty="0">
                <a:solidFill>
                  <a:schemeClr val="accent5">
                    <a:lumMod val="75000"/>
                  </a:schemeClr>
                </a:solidFill>
              </a:rPr>
              <a:t>We want you to feel prepared. </a:t>
            </a:r>
          </a:p>
          <a:p>
            <a:endParaRPr lang="en-US" dirty="0"/>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custDataLst>
      <p:tags r:id="rId1"/>
    </p:custDataLst>
    <p:extLst>
      <p:ext uri="{BB962C8B-B14F-4D97-AF65-F5344CB8AC3E}">
        <p14:creationId xmlns:p14="http://schemas.microsoft.com/office/powerpoint/2010/main" val="28650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B64CF0-0284-4D99-B18F-29897B782476}"/>
              </a:ext>
            </a:extLst>
          </p:cNvPr>
          <p:cNvSpPr/>
          <p:nvPr/>
        </p:nvSpPr>
        <p:spPr>
          <a:xfrm>
            <a:off x="0" y="2609227"/>
            <a:ext cx="12192000" cy="38025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accent5">
                    <a:lumMod val="75000"/>
                  </a:schemeClr>
                </a:solidFill>
                <a:latin typeface="+mn-lt"/>
              </a:rPr>
              <a:t>If you are concerned the student may </a:t>
            </a:r>
            <a:r>
              <a:rPr lang="en-US" b="1" i="1" u="sng" dirty="0">
                <a:solidFill>
                  <a:schemeClr val="accent6">
                    <a:lumMod val="75000"/>
                  </a:schemeClr>
                </a:solidFill>
                <a:latin typeface="+mn-lt"/>
              </a:rPr>
              <a:t>know</a:t>
            </a:r>
            <a:r>
              <a:rPr lang="en-US" b="1" i="1" dirty="0">
                <a:solidFill>
                  <a:schemeClr val="accent6">
                    <a:lumMod val="75000"/>
                  </a:schemeClr>
                </a:solidFill>
                <a:latin typeface="+mn-lt"/>
              </a:rPr>
              <a:t> a victim:</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2492336" y="3672797"/>
            <a:ext cx="7326217" cy="1675450"/>
          </a:xfrm>
        </p:spPr>
        <p:txBody>
          <a:bodyPr>
            <a:normAutofit lnSpcReduction="10000"/>
          </a:bodyPr>
          <a:lstStyle/>
          <a:p>
            <a:pPr marL="0" indent="0">
              <a:buNone/>
            </a:pPr>
            <a:r>
              <a:rPr lang="en-US" sz="3200" b="1" dirty="0">
                <a:solidFill>
                  <a:schemeClr val="accent5">
                    <a:lumMod val="75000"/>
                  </a:schemeClr>
                </a:solidFill>
              </a:rPr>
              <a:t>I thought I heard you say </a:t>
            </a:r>
            <a:r>
              <a:rPr lang="en-US" sz="2400" dirty="0">
                <a:solidFill>
                  <a:schemeClr val="accent5">
                    <a:lumMod val="75000"/>
                  </a:schemeClr>
                </a:solidFill>
              </a:rPr>
              <a:t>something about sexual contact that did not sound consensual. Alcohol and consent can be tricky. </a:t>
            </a:r>
            <a:r>
              <a:rPr lang="en-US" sz="3200" b="1" dirty="0">
                <a:solidFill>
                  <a:schemeClr val="accent5">
                    <a:lumMod val="75000"/>
                  </a:schemeClr>
                </a:solidFill>
              </a:rPr>
              <a:t>I am worried about that person’s safety</a:t>
            </a:r>
            <a:r>
              <a:rPr lang="en-US" sz="2400" dirty="0">
                <a:solidFill>
                  <a:schemeClr val="accent5">
                    <a:lumMod val="75000"/>
                  </a:schemeClr>
                </a:solidFill>
              </a:rPr>
              <a:t> and would like to help.</a:t>
            </a:r>
          </a:p>
        </p:txBody>
      </p:sp>
      <p:sp>
        <p:nvSpPr>
          <p:cNvPr id="5" name="Rectangle 4">
            <a:extLst>
              <a:ext uri="{FF2B5EF4-FFF2-40B4-BE49-F238E27FC236}">
                <a16:creationId xmlns:a16="http://schemas.microsoft.com/office/drawing/2014/main" id="{27E9F81B-669B-4942-8820-FE8361BE9641}"/>
              </a:ext>
            </a:extLst>
          </p:cNvPr>
          <p:cNvSpPr/>
          <p:nvPr/>
        </p:nvSpPr>
        <p:spPr>
          <a:xfrm>
            <a:off x="1" y="2036352"/>
            <a:ext cx="12191999" cy="57287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75000"/>
                </a:schemeClr>
              </a:solidFill>
            </a:endParaRPr>
          </a:p>
        </p:txBody>
      </p:sp>
      <p:sp>
        <p:nvSpPr>
          <p:cNvPr id="6" name="Title 1">
            <a:extLst>
              <a:ext uri="{FF2B5EF4-FFF2-40B4-BE49-F238E27FC236}">
                <a16:creationId xmlns:a16="http://schemas.microsoft.com/office/drawing/2014/main" id="{35C8AA3D-C4E8-481B-8773-E5A7C9755356}"/>
              </a:ext>
            </a:extLst>
          </p:cNvPr>
          <p:cNvSpPr txBox="1">
            <a:spLocks/>
          </p:cNvSpPr>
          <p:nvPr/>
        </p:nvSpPr>
        <p:spPr>
          <a:xfrm>
            <a:off x="1313991" y="1909637"/>
            <a:ext cx="9682908" cy="8263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chemeClr val="bg1"/>
                </a:solidFill>
                <a:latin typeface="+mn-lt"/>
              </a:rPr>
              <a:t>you can say…</a:t>
            </a:r>
            <a:endParaRPr lang="en-US" sz="3200" b="1" i="1" dirty="0">
              <a:solidFill>
                <a:schemeClr val="bg1"/>
              </a:solidFill>
              <a:latin typeface="+mn-lt"/>
            </a:endParaRPr>
          </a:p>
        </p:txBody>
      </p:sp>
    </p:spTree>
    <p:extLst>
      <p:ext uri="{BB962C8B-B14F-4D97-AF65-F5344CB8AC3E}">
        <p14:creationId xmlns:p14="http://schemas.microsoft.com/office/powerpoint/2010/main" val="389220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Trauma &amp; Healing</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7433402" cy="3764269"/>
          </a:xfrm>
        </p:spPr>
        <p:txBody>
          <a:bodyPr>
            <a:normAutofit/>
          </a:bodyPr>
          <a:lstStyle/>
          <a:p>
            <a:pPr marL="0" indent="0">
              <a:buNone/>
            </a:pPr>
            <a:r>
              <a:rPr lang="en-US" sz="3200" b="1" dirty="0">
                <a:solidFill>
                  <a:schemeClr val="accent5">
                    <a:lumMod val="75000"/>
                  </a:schemeClr>
                </a:solidFill>
              </a:rPr>
              <a:t>Healing </a:t>
            </a:r>
            <a:r>
              <a:rPr lang="en-US" sz="2400" dirty="0">
                <a:solidFill>
                  <a:schemeClr val="tx1">
                    <a:lumMod val="75000"/>
                    <a:lumOff val="25000"/>
                  </a:schemeClr>
                </a:solidFill>
              </a:rPr>
              <a:t>from trauma happens through </a:t>
            </a:r>
            <a:r>
              <a:rPr lang="en-US" sz="3200" b="1" dirty="0">
                <a:solidFill>
                  <a:schemeClr val="accent5">
                    <a:lumMod val="75000"/>
                  </a:schemeClr>
                </a:solidFill>
              </a:rPr>
              <a:t>connection.</a:t>
            </a:r>
          </a:p>
          <a:p>
            <a:pPr marL="0" indent="0">
              <a:buNone/>
            </a:pPr>
            <a:endParaRPr lang="en-US" sz="3200" b="1" dirty="0">
              <a:solidFill>
                <a:schemeClr val="accent5">
                  <a:lumMod val="75000"/>
                </a:schemeClr>
              </a:solidFill>
            </a:endParaRPr>
          </a:p>
          <a:p>
            <a:pPr marL="0" indent="0">
              <a:buNone/>
            </a:pPr>
            <a:r>
              <a:rPr lang="en-US" sz="3200" b="1" dirty="0">
                <a:solidFill>
                  <a:schemeClr val="accent5">
                    <a:lumMod val="75000"/>
                  </a:schemeClr>
                </a:solidFill>
              </a:rPr>
              <a:t>How YOU respond</a:t>
            </a:r>
            <a:r>
              <a:rPr lang="en-US" sz="2400" dirty="0">
                <a:solidFill>
                  <a:schemeClr val="tx1">
                    <a:lumMod val="75000"/>
                    <a:lumOff val="25000"/>
                  </a:schemeClr>
                </a:solidFill>
              </a:rPr>
              <a:t> can make a difference in a survivor’s healing.</a:t>
            </a:r>
            <a:endParaRPr lang="en-US" sz="3200" b="1" dirty="0">
              <a:solidFill>
                <a:schemeClr val="accent5">
                  <a:lumMod val="75000"/>
                </a:scheme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404390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158B91-A957-454F-A453-C036B27484B7}"/>
              </a:ext>
            </a:extLst>
          </p:cNvPr>
          <p:cNvSpPr/>
          <p:nvPr/>
        </p:nvSpPr>
        <p:spPr>
          <a:xfrm>
            <a:off x="1" y="275422"/>
            <a:ext cx="12192000" cy="150931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C7B64CF0-0284-4D99-B18F-29897B782476}"/>
              </a:ext>
            </a:extLst>
          </p:cNvPr>
          <p:cNvSpPr/>
          <p:nvPr/>
        </p:nvSpPr>
        <p:spPr>
          <a:xfrm>
            <a:off x="0" y="1690688"/>
            <a:ext cx="12192000" cy="48918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bg1"/>
                </a:solidFill>
                <a:latin typeface="+mn-lt"/>
              </a:rPr>
              <a:t>If a student tells you about a dating or sexual violence incident: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fontScale="85000" lnSpcReduction="20000"/>
          </a:bodyPr>
          <a:lstStyle/>
          <a:p>
            <a:pPr marL="514350" indent="-514350">
              <a:buAutoNum type="arabicPeriod"/>
            </a:pPr>
            <a:r>
              <a:rPr lang="en-US" sz="3200" b="1" dirty="0">
                <a:solidFill>
                  <a:schemeClr val="accent3">
                    <a:lumMod val="75000"/>
                  </a:schemeClr>
                </a:solidFill>
              </a:rPr>
              <a:t>Believe, support, &amp; validate</a:t>
            </a:r>
          </a:p>
          <a:p>
            <a:pPr marL="0" indent="0">
              <a:buNone/>
            </a:pPr>
            <a:r>
              <a:rPr lang="en-US" sz="3200" dirty="0">
                <a:solidFill>
                  <a:schemeClr val="tx1">
                    <a:lumMod val="75000"/>
                    <a:lumOff val="25000"/>
                  </a:schemeClr>
                </a:solidFill>
              </a:rPr>
              <a:t>          </a:t>
            </a:r>
          </a:p>
          <a:p>
            <a:pPr marL="0" indent="0">
              <a:buNone/>
            </a:pPr>
            <a:r>
              <a:rPr lang="en-US" sz="3200" b="1" dirty="0">
                <a:solidFill>
                  <a:schemeClr val="accent3">
                    <a:lumMod val="75000"/>
                  </a:schemeClr>
                </a:solidFill>
              </a:rPr>
              <a:t>2. Tell the student </a:t>
            </a:r>
            <a:r>
              <a:rPr lang="en-US" sz="3200" dirty="0">
                <a:solidFill>
                  <a:schemeClr val="tx1">
                    <a:lumMod val="75000"/>
                    <a:lumOff val="25000"/>
                  </a:schemeClr>
                </a:solidFill>
              </a:rPr>
              <a:t>the plan: that you are going to contact the school counselor</a:t>
            </a:r>
          </a:p>
          <a:p>
            <a:pPr marL="0" indent="0">
              <a:buNone/>
            </a:pPr>
            <a:endParaRPr lang="en-US" sz="3200" dirty="0">
              <a:solidFill>
                <a:schemeClr val="tx1">
                  <a:lumMod val="75000"/>
                  <a:lumOff val="25000"/>
                </a:schemeClr>
              </a:solidFill>
            </a:endParaRPr>
          </a:p>
          <a:p>
            <a:pPr marL="0" indent="0">
              <a:buNone/>
            </a:pPr>
            <a:r>
              <a:rPr lang="en-US" sz="3200" b="1" dirty="0">
                <a:solidFill>
                  <a:schemeClr val="accent3">
                    <a:lumMod val="75000"/>
                  </a:schemeClr>
                </a:solidFill>
              </a:rPr>
              <a:t>3. </a:t>
            </a:r>
            <a:r>
              <a:rPr lang="en-US" sz="3200" dirty="0">
                <a:solidFill>
                  <a:schemeClr val="tx1">
                    <a:lumMod val="75000"/>
                    <a:lumOff val="25000"/>
                  </a:schemeClr>
                </a:solidFill>
              </a:rPr>
              <a:t>Determine if a law enforcement or CPS </a:t>
            </a:r>
            <a:r>
              <a:rPr lang="en-US" sz="3200" b="1" dirty="0">
                <a:solidFill>
                  <a:schemeClr val="accent3">
                    <a:lumMod val="75000"/>
                  </a:schemeClr>
                </a:solidFill>
              </a:rPr>
              <a:t>report </a:t>
            </a:r>
            <a:r>
              <a:rPr lang="en-US" sz="3200" dirty="0">
                <a:solidFill>
                  <a:schemeClr val="tx1">
                    <a:lumMod val="75000"/>
                    <a:lumOff val="25000"/>
                  </a:schemeClr>
                </a:solidFill>
              </a:rPr>
              <a:t>is required: </a:t>
            </a:r>
            <a:r>
              <a:rPr lang="en-US" sz="3200" b="1" dirty="0">
                <a:solidFill>
                  <a:schemeClr val="accent3">
                    <a:lumMod val="75000"/>
                  </a:schemeClr>
                </a:solidFill>
              </a:rPr>
              <a:t>tell the student </a:t>
            </a:r>
            <a:r>
              <a:rPr lang="en-US" sz="3200" dirty="0">
                <a:solidFill>
                  <a:schemeClr val="tx1">
                    <a:lumMod val="75000"/>
                    <a:lumOff val="25000"/>
                  </a:schemeClr>
                </a:solidFill>
              </a:rPr>
              <a:t>if you will be making a report  </a:t>
            </a:r>
          </a:p>
          <a:p>
            <a:pPr marL="0" indent="0">
              <a:buNone/>
            </a:pPr>
            <a:endParaRPr lang="en-US" sz="3200" dirty="0">
              <a:solidFill>
                <a:schemeClr val="tx1">
                  <a:lumMod val="75000"/>
                  <a:lumOff val="25000"/>
                </a:schemeClr>
              </a:solidFill>
            </a:endParaRPr>
          </a:p>
          <a:p>
            <a:pPr marL="0" indent="0">
              <a:buNone/>
            </a:pPr>
            <a:r>
              <a:rPr lang="en-US" sz="3200" b="1" dirty="0">
                <a:solidFill>
                  <a:schemeClr val="accent3">
                    <a:lumMod val="75000"/>
                  </a:schemeClr>
                </a:solidFill>
              </a:rPr>
              <a:t>4. </a:t>
            </a:r>
            <a:r>
              <a:rPr lang="en-US" sz="3200" dirty="0">
                <a:solidFill>
                  <a:schemeClr val="tx1">
                    <a:lumMod val="75000"/>
                    <a:lumOff val="25000"/>
                  </a:schemeClr>
                </a:solidFill>
              </a:rPr>
              <a:t>Contact the </a:t>
            </a:r>
            <a:r>
              <a:rPr lang="en-US" sz="3200" b="1" dirty="0">
                <a:solidFill>
                  <a:schemeClr val="accent3">
                    <a:lumMod val="75000"/>
                  </a:schemeClr>
                </a:solidFill>
              </a:rPr>
              <a:t>school counselor</a:t>
            </a:r>
          </a:p>
        </p:txBody>
      </p:sp>
    </p:spTree>
    <p:extLst>
      <p:ext uri="{BB962C8B-B14F-4D97-AF65-F5344CB8AC3E}">
        <p14:creationId xmlns:p14="http://schemas.microsoft.com/office/powerpoint/2010/main" val="81674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158B91-A957-454F-A453-C036B27484B7}"/>
              </a:ext>
            </a:extLst>
          </p:cNvPr>
          <p:cNvSpPr/>
          <p:nvPr/>
        </p:nvSpPr>
        <p:spPr>
          <a:xfrm>
            <a:off x="1" y="275422"/>
            <a:ext cx="12192000" cy="15093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C7B64CF0-0284-4D99-B18F-29897B782476}"/>
              </a:ext>
            </a:extLst>
          </p:cNvPr>
          <p:cNvSpPr/>
          <p:nvPr/>
        </p:nvSpPr>
        <p:spPr>
          <a:xfrm>
            <a:off x="0" y="1690688"/>
            <a:ext cx="12192000" cy="489189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bg1"/>
                </a:solidFill>
                <a:latin typeface="+mn-lt"/>
              </a:rPr>
              <a:t>Mandated Reporters Should:</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085973" y="2254498"/>
            <a:ext cx="10020053" cy="3764269"/>
          </a:xfrm>
        </p:spPr>
        <p:txBody>
          <a:bodyPr numCol="2">
            <a:normAutofit fontScale="47500" lnSpcReduction="20000"/>
          </a:bodyPr>
          <a:lstStyle/>
          <a:p>
            <a:pPr marL="0" indent="0">
              <a:buNone/>
            </a:pPr>
            <a:r>
              <a:rPr lang="en-US" sz="4500" b="1" dirty="0">
                <a:solidFill>
                  <a:schemeClr val="accent4">
                    <a:lumMod val="75000"/>
                  </a:schemeClr>
                </a:solidFill>
              </a:rPr>
              <a:t>1. Tell the student </a:t>
            </a:r>
            <a:r>
              <a:rPr lang="en-US" sz="4500" dirty="0">
                <a:solidFill>
                  <a:schemeClr val="tx1">
                    <a:lumMod val="75000"/>
                    <a:lumOff val="25000"/>
                  </a:schemeClr>
                </a:solidFill>
              </a:rPr>
              <a:t>that you are required to make a report to law enforcement or CPS, and invite the student to participate in report.</a:t>
            </a:r>
          </a:p>
          <a:p>
            <a:pPr marL="0" indent="0">
              <a:buNone/>
            </a:pPr>
            <a:endParaRPr lang="en-US" sz="4500" dirty="0">
              <a:solidFill>
                <a:schemeClr val="tx1">
                  <a:lumMod val="75000"/>
                  <a:lumOff val="25000"/>
                </a:schemeClr>
              </a:solidFill>
            </a:endParaRPr>
          </a:p>
          <a:p>
            <a:pPr marL="0" indent="0">
              <a:buNone/>
            </a:pPr>
            <a:r>
              <a:rPr lang="en-US" sz="4500" b="1" dirty="0">
                <a:solidFill>
                  <a:schemeClr val="accent4">
                    <a:lumMod val="75000"/>
                  </a:schemeClr>
                </a:solidFill>
              </a:rPr>
              <a:t>2. Do not investigate </a:t>
            </a:r>
            <a:r>
              <a:rPr lang="en-US" sz="4500" dirty="0">
                <a:solidFill>
                  <a:schemeClr val="tx1">
                    <a:lumMod val="75000"/>
                    <a:lumOff val="25000"/>
                  </a:schemeClr>
                </a:solidFill>
              </a:rPr>
              <a:t>the report. </a:t>
            </a:r>
          </a:p>
          <a:p>
            <a:pPr marL="0" indent="0">
              <a:buNone/>
            </a:pPr>
            <a:endParaRPr lang="en-US" sz="4500" dirty="0">
              <a:solidFill>
                <a:schemeClr val="tx1">
                  <a:lumMod val="75000"/>
                  <a:lumOff val="25000"/>
                </a:schemeClr>
              </a:solidFill>
            </a:endParaRPr>
          </a:p>
          <a:p>
            <a:pPr marL="0" indent="0">
              <a:buNone/>
            </a:pPr>
            <a:r>
              <a:rPr lang="en-US" sz="4500" b="1" dirty="0">
                <a:solidFill>
                  <a:schemeClr val="accent4">
                    <a:lumMod val="75000"/>
                  </a:schemeClr>
                </a:solidFill>
              </a:rPr>
              <a:t>3. Inform your administrator.</a:t>
            </a:r>
          </a:p>
          <a:p>
            <a:pPr marL="0" indent="0">
              <a:buNone/>
            </a:pPr>
            <a:endParaRPr lang="en-US" sz="4500" dirty="0">
              <a:solidFill>
                <a:schemeClr val="tx1">
                  <a:lumMod val="75000"/>
                  <a:lumOff val="25000"/>
                </a:schemeClr>
              </a:solidFill>
            </a:endParaRPr>
          </a:p>
          <a:p>
            <a:pPr marL="0" indent="0">
              <a:buNone/>
            </a:pPr>
            <a:r>
              <a:rPr lang="en-US" sz="4500" b="1" dirty="0">
                <a:solidFill>
                  <a:schemeClr val="accent4">
                    <a:lumMod val="75000"/>
                  </a:schemeClr>
                </a:solidFill>
              </a:rPr>
              <a:t>4. Report to CPS </a:t>
            </a:r>
            <a:r>
              <a:rPr lang="en-US" sz="4500" dirty="0">
                <a:solidFill>
                  <a:schemeClr val="tx1">
                    <a:lumMod val="75000"/>
                    <a:lumOff val="25000"/>
                  </a:schemeClr>
                </a:solidFill>
              </a:rPr>
              <a:t>or law enforcement.</a:t>
            </a:r>
          </a:p>
          <a:p>
            <a:pPr marL="0" indent="0">
              <a:buNone/>
            </a:pPr>
            <a:endParaRPr lang="en-US" sz="4500" dirty="0">
              <a:solidFill>
                <a:schemeClr val="tx1">
                  <a:lumMod val="75000"/>
                  <a:lumOff val="25000"/>
                </a:schemeClr>
              </a:solidFill>
            </a:endParaRPr>
          </a:p>
          <a:p>
            <a:pPr marL="225425" indent="0">
              <a:buNone/>
            </a:pPr>
            <a:r>
              <a:rPr lang="en-US" sz="4500" b="1" dirty="0">
                <a:solidFill>
                  <a:schemeClr val="accent4">
                    <a:lumMod val="75000"/>
                  </a:schemeClr>
                </a:solidFill>
              </a:rPr>
              <a:t>5. </a:t>
            </a:r>
            <a:r>
              <a:rPr lang="en-US" sz="4500" dirty="0">
                <a:solidFill>
                  <a:schemeClr val="tx1">
                    <a:lumMod val="75000"/>
                    <a:lumOff val="25000"/>
                  </a:schemeClr>
                </a:solidFill>
              </a:rPr>
              <a:t>Offer to have a </a:t>
            </a:r>
            <a:r>
              <a:rPr lang="en-US" sz="4500" b="1" dirty="0">
                <a:solidFill>
                  <a:schemeClr val="accent4">
                    <a:lumMod val="75000"/>
                  </a:schemeClr>
                </a:solidFill>
              </a:rPr>
              <a:t>DVSAS or Lummi Victims of Crime (LVOC) </a:t>
            </a:r>
            <a:r>
              <a:rPr lang="en-US" sz="4500" dirty="0">
                <a:solidFill>
                  <a:schemeClr val="tx1">
                    <a:lumMod val="75000"/>
                    <a:lumOff val="25000"/>
                  </a:schemeClr>
                </a:solidFill>
              </a:rPr>
              <a:t>advocate meet with the victim </a:t>
            </a:r>
            <a:r>
              <a:rPr lang="en-US" sz="4500" b="1" dirty="0">
                <a:solidFill>
                  <a:schemeClr val="accent4">
                    <a:lumMod val="75000"/>
                  </a:schemeClr>
                </a:solidFill>
              </a:rPr>
              <a:t>during the police or CPS interview.</a:t>
            </a:r>
          </a:p>
          <a:p>
            <a:pPr marL="225425" indent="0">
              <a:buNone/>
            </a:pPr>
            <a:endParaRPr lang="en-US" sz="4500" dirty="0">
              <a:solidFill>
                <a:schemeClr val="tx1">
                  <a:lumMod val="75000"/>
                  <a:lumOff val="25000"/>
                </a:schemeClr>
              </a:solidFill>
            </a:endParaRPr>
          </a:p>
          <a:p>
            <a:pPr marL="225425" indent="0">
              <a:buNone/>
            </a:pPr>
            <a:r>
              <a:rPr lang="en-US" sz="4500" b="1" dirty="0">
                <a:solidFill>
                  <a:schemeClr val="accent4">
                    <a:lumMod val="75000"/>
                  </a:schemeClr>
                </a:solidFill>
              </a:rPr>
              <a:t>6. Call DVSAS or LVOC </a:t>
            </a:r>
            <a:r>
              <a:rPr lang="en-US" sz="4500" dirty="0">
                <a:solidFill>
                  <a:schemeClr val="tx1">
                    <a:lumMod val="75000"/>
                    <a:lumOff val="25000"/>
                  </a:schemeClr>
                </a:solidFill>
              </a:rPr>
              <a:t>to inform them of time/location of the interview.</a:t>
            </a:r>
          </a:p>
          <a:p>
            <a:pPr marL="225425" indent="0">
              <a:buNone/>
            </a:pPr>
            <a:endParaRPr lang="en-US" sz="4500" dirty="0">
              <a:solidFill>
                <a:schemeClr val="tx1">
                  <a:lumMod val="75000"/>
                  <a:lumOff val="25000"/>
                </a:schemeClr>
              </a:solidFill>
            </a:endParaRPr>
          </a:p>
          <a:p>
            <a:pPr marL="225425" indent="0">
              <a:buNone/>
            </a:pPr>
            <a:r>
              <a:rPr lang="en-US" sz="4500" b="1" dirty="0">
                <a:solidFill>
                  <a:schemeClr val="accent4">
                    <a:lumMod val="75000"/>
                  </a:schemeClr>
                </a:solidFill>
              </a:rPr>
              <a:t>7. Take down contact information </a:t>
            </a:r>
            <a:r>
              <a:rPr lang="en-US" sz="4500" dirty="0">
                <a:solidFill>
                  <a:schemeClr val="tx1">
                    <a:lumMod val="75000"/>
                    <a:lumOff val="25000"/>
                  </a:schemeClr>
                </a:solidFill>
              </a:rPr>
              <a:t>of the people responding and ask about the best way to </a:t>
            </a:r>
            <a:r>
              <a:rPr lang="en-US" sz="4500" b="1" dirty="0">
                <a:solidFill>
                  <a:schemeClr val="accent4">
                    <a:lumMod val="75000"/>
                  </a:schemeClr>
                </a:solidFill>
              </a:rPr>
              <a:t>follow up.</a:t>
            </a:r>
            <a:endParaRPr lang="en-US" sz="3200" b="1" dirty="0">
              <a:solidFill>
                <a:schemeClr val="accent4">
                  <a:lumMod val="75000"/>
                </a:schemeClr>
              </a:solidFill>
            </a:endParaRPr>
          </a:p>
        </p:txBody>
      </p:sp>
    </p:spTree>
    <p:extLst>
      <p:ext uri="{BB962C8B-B14F-4D97-AF65-F5344CB8AC3E}">
        <p14:creationId xmlns:p14="http://schemas.microsoft.com/office/powerpoint/2010/main" val="138695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How to Talk to a Student About an Incident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838200" y="2752992"/>
            <a:ext cx="2905190" cy="2769213"/>
          </a:xfrm>
        </p:spPr>
        <p:txBody>
          <a:bodyPr>
            <a:normAutofit lnSpcReduction="10000"/>
          </a:bodyPr>
          <a:lstStyle/>
          <a:p>
            <a:pPr marL="0" indent="0" algn="ctr">
              <a:buNone/>
            </a:pPr>
            <a:r>
              <a:rPr lang="en-US" sz="6000" b="1" dirty="0">
                <a:solidFill>
                  <a:schemeClr val="accent4">
                    <a:lumMod val="75000"/>
                  </a:schemeClr>
                </a:solidFill>
              </a:rPr>
              <a:t>Believe</a:t>
            </a:r>
          </a:p>
          <a:p>
            <a:pPr marL="0" indent="0" algn="ctr">
              <a:buNone/>
            </a:pPr>
            <a:r>
              <a:rPr lang="en-US" sz="6000" b="1" dirty="0">
                <a:solidFill>
                  <a:schemeClr val="accent3">
                    <a:lumMod val="75000"/>
                  </a:schemeClr>
                </a:solidFill>
              </a:rPr>
              <a:t>Support</a:t>
            </a:r>
          </a:p>
          <a:p>
            <a:pPr marL="0" indent="0" algn="ctr">
              <a:buNone/>
            </a:pPr>
            <a:r>
              <a:rPr lang="en-US" sz="6000" b="1" dirty="0">
                <a:solidFill>
                  <a:schemeClr val="accent5">
                    <a:lumMod val="75000"/>
                  </a:schemeClr>
                </a:solidFill>
              </a:rPr>
              <a:t>Validate</a:t>
            </a:r>
            <a:endParaRPr lang="en-US" sz="3200" b="1" dirty="0">
              <a:solidFill>
                <a:schemeClr val="accent5">
                  <a:lumMod val="75000"/>
                </a:scheme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a:extLst>
              <a:ext uri="{FF2B5EF4-FFF2-40B4-BE49-F238E27FC236}">
                <a16:creationId xmlns:a16="http://schemas.microsoft.com/office/drawing/2014/main" id="{FBD3F730-47FB-46B2-9908-833416D0F7DD}"/>
              </a:ext>
            </a:extLst>
          </p:cNvPr>
          <p:cNvPicPr>
            <a:picLocks noChangeAspect="1"/>
          </p:cNvPicPr>
          <p:nvPr/>
        </p:nvPicPr>
        <p:blipFill>
          <a:blip r:embed="rId2">
            <a:alphaModFix amt="70000"/>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92467" y="1647914"/>
            <a:ext cx="7799533" cy="5210086"/>
          </a:xfrm>
          <a:prstGeom prst="rect">
            <a:avLst/>
          </a:prstGeom>
        </p:spPr>
      </p:pic>
      <p:sp>
        <p:nvSpPr>
          <p:cNvPr id="6" name="Rectangle 5">
            <a:extLst>
              <a:ext uri="{FF2B5EF4-FFF2-40B4-BE49-F238E27FC236}">
                <a16:creationId xmlns:a16="http://schemas.microsoft.com/office/drawing/2014/main" id="{9179AEF6-FFD8-4AE8-8FA2-CC84CE3C87FC}"/>
              </a:ext>
            </a:extLst>
          </p:cNvPr>
          <p:cNvSpPr/>
          <p:nvPr/>
        </p:nvSpPr>
        <p:spPr>
          <a:xfrm>
            <a:off x="4392467" y="1647914"/>
            <a:ext cx="7799533" cy="5210086"/>
          </a:xfrm>
          <a:prstGeom prst="rect">
            <a:avLst/>
          </a:prstGeom>
          <a:solidFill>
            <a:schemeClr val="accent5">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674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How to Talk to a Student About an Incident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0" y="2357608"/>
            <a:ext cx="8539693" cy="3764269"/>
          </a:xfrm>
        </p:spPr>
        <p:txBody>
          <a:bodyPr>
            <a:normAutofit/>
          </a:bodyPr>
          <a:lstStyle/>
          <a:p>
            <a:r>
              <a:rPr lang="en-US" sz="2400" dirty="0">
                <a:solidFill>
                  <a:schemeClr val="tx1">
                    <a:lumMod val="75000"/>
                    <a:lumOff val="25000"/>
                  </a:schemeClr>
                </a:solidFill>
              </a:rPr>
              <a:t>I’m </a:t>
            </a:r>
            <a:r>
              <a:rPr lang="en-US" sz="3200" b="1" dirty="0">
                <a:solidFill>
                  <a:schemeClr val="accent5">
                    <a:lumMod val="75000"/>
                  </a:schemeClr>
                </a:solidFill>
              </a:rPr>
              <a:t>sorry to hear this </a:t>
            </a:r>
            <a:r>
              <a:rPr lang="en-US" sz="2400" dirty="0">
                <a:solidFill>
                  <a:schemeClr val="tx1">
                    <a:lumMod val="75000"/>
                    <a:lumOff val="25000"/>
                  </a:schemeClr>
                </a:solidFill>
              </a:rPr>
              <a:t>has happened to you.</a:t>
            </a:r>
          </a:p>
          <a:p>
            <a:r>
              <a:rPr lang="en-US" sz="2400" dirty="0">
                <a:solidFill>
                  <a:schemeClr val="tx1">
                    <a:lumMod val="75000"/>
                    <a:lumOff val="25000"/>
                  </a:schemeClr>
                </a:solidFill>
              </a:rPr>
              <a:t>This was </a:t>
            </a:r>
            <a:r>
              <a:rPr lang="en-US" sz="3200" b="1" dirty="0">
                <a:solidFill>
                  <a:schemeClr val="accent5">
                    <a:lumMod val="75000"/>
                  </a:schemeClr>
                </a:solidFill>
              </a:rPr>
              <a:t>not your fault</a:t>
            </a:r>
            <a:r>
              <a:rPr lang="en-US" sz="2400" dirty="0"/>
              <a:t>.</a:t>
            </a:r>
            <a:r>
              <a:rPr lang="en-US" sz="3200" b="1" dirty="0">
                <a:solidFill>
                  <a:schemeClr val="accent5">
                    <a:lumMod val="75000"/>
                  </a:schemeClr>
                </a:solidFill>
              </a:rPr>
              <a:t> </a:t>
            </a:r>
            <a:endParaRPr lang="en-US" sz="2400" b="1" dirty="0">
              <a:solidFill>
                <a:schemeClr val="accent5">
                  <a:lumMod val="75000"/>
                </a:schemeClr>
              </a:solidFill>
            </a:endParaRPr>
          </a:p>
          <a:p>
            <a:r>
              <a:rPr lang="en-US" sz="2400" dirty="0">
                <a:solidFill>
                  <a:schemeClr val="tx1">
                    <a:lumMod val="75000"/>
                    <a:lumOff val="25000"/>
                  </a:schemeClr>
                </a:solidFill>
              </a:rPr>
              <a:t>You deserve to be treated with </a:t>
            </a:r>
            <a:r>
              <a:rPr lang="en-US" sz="3200" b="1" dirty="0">
                <a:solidFill>
                  <a:schemeClr val="accent5">
                    <a:lumMod val="75000"/>
                  </a:schemeClr>
                </a:solidFill>
              </a:rPr>
              <a:t>respect</a:t>
            </a:r>
            <a:r>
              <a:rPr lang="en-US" sz="2400" dirty="0"/>
              <a:t>.</a:t>
            </a:r>
            <a:r>
              <a:rPr lang="en-US" sz="3200" dirty="0"/>
              <a:t> </a:t>
            </a:r>
          </a:p>
          <a:p>
            <a:r>
              <a:rPr lang="en-US" sz="2400" dirty="0">
                <a:solidFill>
                  <a:schemeClr val="tx1">
                    <a:lumMod val="75000"/>
                    <a:lumOff val="25000"/>
                  </a:schemeClr>
                </a:solidFill>
              </a:rPr>
              <a:t>What do </a:t>
            </a:r>
            <a:r>
              <a:rPr lang="en-US" sz="3200" b="1" dirty="0">
                <a:solidFill>
                  <a:schemeClr val="accent5">
                    <a:lumMod val="75000"/>
                  </a:schemeClr>
                </a:solidFill>
              </a:rPr>
              <a:t>you</a:t>
            </a:r>
            <a:r>
              <a:rPr lang="en-US" sz="2400" dirty="0">
                <a:solidFill>
                  <a:schemeClr val="tx1">
                    <a:lumMod val="75000"/>
                    <a:lumOff val="25000"/>
                  </a:schemeClr>
                </a:solidFill>
              </a:rPr>
              <a:t> need? </a:t>
            </a:r>
          </a:p>
          <a:p>
            <a:pPr marL="0" indent="0">
              <a:buNone/>
            </a:pPr>
            <a:endParaRPr lang="en-US" sz="3200" b="1" dirty="0">
              <a:solidFill>
                <a:schemeClr val="accent5">
                  <a:lumMod val="75000"/>
                </a:schemeClr>
              </a:solidFill>
            </a:endParaRPr>
          </a:p>
          <a:p>
            <a:pPr marL="0" indent="0">
              <a:buNone/>
            </a:pPr>
            <a:endParaRPr lang="en-US" sz="3200" b="1" dirty="0">
              <a:solidFill>
                <a:schemeClr val="accent5">
                  <a:lumMod val="75000"/>
                </a:scheme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6031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How to Talk to a Student About an Incident</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0" y="2357608"/>
            <a:ext cx="8539693" cy="3764269"/>
          </a:xfrm>
        </p:spPr>
        <p:txBody>
          <a:bodyPr>
            <a:normAutofit/>
          </a:bodyPr>
          <a:lstStyle/>
          <a:p>
            <a:r>
              <a:rPr lang="en-US" sz="2400" dirty="0">
                <a:solidFill>
                  <a:schemeClr val="tx1">
                    <a:lumMod val="75000"/>
                    <a:lumOff val="25000"/>
                  </a:schemeClr>
                </a:solidFill>
              </a:rPr>
              <a:t>I </a:t>
            </a:r>
            <a:r>
              <a:rPr lang="en-US" sz="3200" b="1" dirty="0">
                <a:solidFill>
                  <a:schemeClr val="accent5">
                    <a:lumMod val="75000"/>
                  </a:schemeClr>
                </a:solidFill>
              </a:rPr>
              <a:t>believe</a:t>
            </a:r>
            <a:r>
              <a:rPr lang="en-US" sz="2400" dirty="0">
                <a:solidFill>
                  <a:schemeClr val="tx1">
                    <a:lumMod val="75000"/>
                    <a:lumOff val="25000"/>
                  </a:schemeClr>
                </a:solidFill>
              </a:rPr>
              <a:t> you.</a:t>
            </a:r>
          </a:p>
          <a:p>
            <a:r>
              <a:rPr lang="en-US" sz="2400" dirty="0">
                <a:solidFill>
                  <a:schemeClr val="tx1">
                    <a:lumMod val="75000"/>
                    <a:lumOff val="25000"/>
                  </a:schemeClr>
                </a:solidFill>
              </a:rPr>
              <a:t>I’m </a:t>
            </a:r>
            <a:r>
              <a:rPr lang="en-US" sz="3200" b="1" dirty="0">
                <a:solidFill>
                  <a:schemeClr val="accent5">
                    <a:lumMod val="75000"/>
                  </a:schemeClr>
                </a:solidFill>
              </a:rPr>
              <a:t>so glad </a:t>
            </a:r>
            <a:r>
              <a:rPr lang="en-US" sz="2400" dirty="0">
                <a:solidFill>
                  <a:schemeClr val="tx1">
                    <a:lumMod val="75000"/>
                    <a:lumOff val="25000"/>
                  </a:schemeClr>
                </a:solidFill>
              </a:rPr>
              <a:t>you came to talk to me.</a:t>
            </a:r>
          </a:p>
          <a:p>
            <a:r>
              <a:rPr lang="en-US" sz="2400" dirty="0">
                <a:solidFill>
                  <a:schemeClr val="tx1">
                    <a:lumMod val="75000"/>
                    <a:lumOff val="25000"/>
                  </a:schemeClr>
                </a:solidFill>
              </a:rPr>
              <a:t>This is </a:t>
            </a:r>
            <a:r>
              <a:rPr lang="en-US" sz="3200" b="1" dirty="0">
                <a:solidFill>
                  <a:schemeClr val="accent5">
                    <a:lumMod val="75000"/>
                  </a:schemeClr>
                </a:solidFill>
              </a:rPr>
              <a:t>important</a:t>
            </a:r>
            <a:r>
              <a:rPr lang="en-US" sz="2400" dirty="0"/>
              <a:t>.</a:t>
            </a:r>
            <a:r>
              <a:rPr lang="en-US" sz="2400" dirty="0">
                <a:solidFill>
                  <a:schemeClr val="tx1">
                    <a:lumMod val="75000"/>
                    <a:lumOff val="25000"/>
                  </a:schemeClr>
                </a:solidFill>
              </a:rPr>
              <a:t> </a:t>
            </a:r>
          </a:p>
          <a:p>
            <a:r>
              <a:rPr lang="en-US" sz="2400" dirty="0">
                <a:solidFill>
                  <a:schemeClr val="tx1">
                    <a:lumMod val="75000"/>
                    <a:lumOff val="25000"/>
                  </a:schemeClr>
                </a:solidFill>
              </a:rPr>
              <a:t>I know this must be uncomfortable. Please </a:t>
            </a:r>
            <a:r>
              <a:rPr lang="en-US" sz="3200" b="1" dirty="0">
                <a:solidFill>
                  <a:schemeClr val="accent5">
                    <a:lumMod val="75000"/>
                  </a:schemeClr>
                </a:solidFill>
              </a:rPr>
              <a:t>take your time</a:t>
            </a:r>
            <a:r>
              <a:rPr lang="en-US" sz="3200" dirty="0"/>
              <a:t> .</a:t>
            </a:r>
            <a:r>
              <a:rPr lang="en-US" sz="3200" b="1" dirty="0">
                <a:solidFill>
                  <a:schemeClr val="accent5">
                    <a:lumMod val="75000"/>
                  </a:schemeClr>
                </a:solidFill>
              </a:rPr>
              <a:t> </a:t>
            </a:r>
          </a:p>
          <a:p>
            <a:r>
              <a:rPr lang="en-US" sz="2400" dirty="0">
                <a:solidFill>
                  <a:schemeClr val="tx1">
                    <a:lumMod val="75000"/>
                    <a:lumOff val="25000"/>
                  </a:schemeClr>
                </a:solidFill>
              </a:rPr>
              <a:t>This sounds like a </a:t>
            </a:r>
            <a:r>
              <a:rPr lang="en-US" sz="3200" b="1">
                <a:solidFill>
                  <a:schemeClr val="accent5">
                    <a:lumMod val="75000"/>
                  </a:schemeClr>
                </a:solidFill>
              </a:rPr>
              <a:t>difficult experience</a:t>
            </a:r>
            <a:r>
              <a:rPr lang="en-US" sz="3200"/>
              <a:t>.</a:t>
            </a:r>
            <a:r>
              <a:rPr lang="en-US" sz="3200" b="1">
                <a:solidFill>
                  <a:schemeClr val="accent5">
                    <a:lumMod val="75000"/>
                  </a:schemeClr>
                </a:solidFill>
              </a:rPr>
              <a:t> </a:t>
            </a:r>
            <a:endParaRPr lang="en-US" sz="2400" b="1" dirty="0">
              <a:solidFill>
                <a:schemeClr val="accent5">
                  <a:lumMod val="75000"/>
                </a:schemeClr>
              </a:solidFill>
            </a:endParaRPr>
          </a:p>
          <a:p>
            <a:pPr marL="0" indent="0">
              <a:buNone/>
            </a:pPr>
            <a:endParaRPr lang="en-US" sz="3200" b="1" dirty="0">
              <a:solidFill>
                <a:schemeClr val="accent5">
                  <a:lumMod val="75000"/>
                </a:schemeClr>
              </a:solidFill>
            </a:endParaRPr>
          </a:p>
          <a:p>
            <a:pPr marL="0" indent="0">
              <a:buNone/>
            </a:pPr>
            <a:endParaRPr lang="en-US" sz="3200" b="1" dirty="0">
              <a:solidFill>
                <a:schemeClr val="accent5">
                  <a:lumMod val="75000"/>
                </a:scheme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405425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B64CF0-0284-4D99-B18F-29897B782476}"/>
              </a:ext>
            </a:extLst>
          </p:cNvPr>
          <p:cNvSpPr/>
          <p:nvPr/>
        </p:nvSpPr>
        <p:spPr>
          <a:xfrm>
            <a:off x="0" y="1900328"/>
            <a:ext cx="12192000" cy="459254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27E9F81B-669B-4942-8820-FE8361BE9641}"/>
              </a:ext>
            </a:extLst>
          </p:cNvPr>
          <p:cNvSpPr/>
          <p:nvPr/>
        </p:nvSpPr>
        <p:spPr>
          <a:xfrm>
            <a:off x="1" y="365126"/>
            <a:ext cx="12191999" cy="153520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75000"/>
                </a:schemeClr>
              </a:solidFill>
            </a:endParaRPr>
          </a:p>
        </p:txBody>
      </p:sp>
      <p:sp>
        <p:nvSpPr>
          <p:cNvPr id="6" name="Title 1">
            <a:extLst>
              <a:ext uri="{FF2B5EF4-FFF2-40B4-BE49-F238E27FC236}">
                <a16:creationId xmlns:a16="http://schemas.microsoft.com/office/drawing/2014/main" id="{35C8AA3D-C4E8-481B-8773-E5A7C9755356}"/>
              </a:ext>
            </a:extLst>
          </p:cNvPr>
          <p:cNvSpPr txBox="1">
            <a:spLocks/>
          </p:cNvSpPr>
          <p:nvPr/>
        </p:nvSpPr>
        <p:spPr>
          <a:xfrm>
            <a:off x="1254546" y="719575"/>
            <a:ext cx="9682908" cy="8263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solidFill>
                  <a:schemeClr val="bg1"/>
                </a:solidFill>
                <a:latin typeface="+mn-lt"/>
              </a:rPr>
              <a:t>DO</a:t>
            </a:r>
            <a:endParaRPr lang="en-US" sz="6000" b="1" i="1" dirty="0">
              <a:solidFill>
                <a:schemeClr val="bg1"/>
              </a:solidFill>
              <a:latin typeface="+mn-lt"/>
            </a:endParaRPr>
          </a:p>
        </p:txBody>
      </p:sp>
      <p:sp>
        <p:nvSpPr>
          <p:cNvPr id="12" name="Content Placeholder 2">
            <a:extLst>
              <a:ext uri="{FF2B5EF4-FFF2-40B4-BE49-F238E27FC236}">
                <a16:creationId xmlns:a16="http://schemas.microsoft.com/office/drawing/2014/main" id="{CDEF3703-11B6-4180-80BC-0EC09B1B9800}"/>
              </a:ext>
            </a:extLst>
          </p:cNvPr>
          <p:cNvSpPr>
            <a:spLocks noGrp="1"/>
          </p:cNvSpPr>
          <p:nvPr>
            <p:ph idx="1"/>
          </p:nvPr>
        </p:nvSpPr>
        <p:spPr>
          <a:xfrm>
            <a:off x="1586946" y="2314117"/>
            <a:ext cx="4418069" cy="3764269"/>
          </a:xfrm>
        </p:spPr>
        <p:txBody>
          <a:bodyPr>
            <a:normAutofit/>
          </a:bodyPr>
          <a:lstStyle/>
          <a:p>
            <a:pPr marL="0" marR="0" lvl="0" indent="0">
              <a:lnSpc>
                <a:spcPct val="115000"/>
              </a:lnSpc>
              <a:spcBef>
                <a:spcPts val="1200"/>
              </a:spcBef>
              <a:spcAft>
                <a:spcPts val="0"/>
              </a:spcAft>
              <a:buClr>
                <a:srgbClr val="31849B"/>
              </a:buClr>
              <a:buNone/>
              <a:tabLst>
                <a:tab pos="0" algn="l"/>
              </a:tabLst>
            </a:pPr>
            <a:r>
              <a:rPr lang="en-US" sz="2400" dirty="0">
                <a:solidFill>
                  <a:schemeClr val="tx1">
                    <a:lumMod val="75000"/>
                    <a:lumOff val="25000"/>
                  </a:schemeClr>
                </a:solidFill>
                <a:effectLst/>
              </a:rPr>
              <a:t>Talk to the student in a safe setting, </a:t>
            </a:r>
            <a:r>
              <a:rPr lang="en-US" sz="3200" b="1" dirty="0">
                <a:solidFill>
                  <a:schemeClr val="accent5">
                    <a:lumMod val="75000"/>
                  </a:schemeClr>
                </a:solidFill>
                <a:effectLst/>
              </a:rPr>
              <a:t>away from other students</a:t>
            </a:r>
          </a:p>
          <a:p>
            <a:pPr marL="0" marR="0" lvl="0" indent="0">
              <a:lnSpc>
                <a:spcPct val="115000"/>
              </a:lnSpc>
              <a:spcBef>
                <a:spcPts val="1200"/>
              </a:spcBef>
              <a:spcAft>
                <a:spcPts val="0"/>
              </a:spcAft>
              <a:buClr>
                <a:srgbClr val="31849B"/>
              </a:buClr>
              <a:buNone/>
              <a:tabLst>
                <a:tab pos="0" algn="l"/>
              </a:tabLst>
            </a:pPr>
            <a:endParaRPr lang="en-US" sz="2400" dirty="0">
              <a:solidFill>
                <a:schemeClr val="accent5">
                  <a:lumMod val="75000"/>
                </a:schemeClr>
              </a:solidFill>
              <a:effectLst/>
            </a:endParaRPr>
          </a:p>
          <a:p>
            <a:pPr marL="0" marR="0" lvl="0" indent="0">
              <a:lnSpc>
                <a:spcPct val="115000"/>
              </a:lnSpc>
              <a:spcBef>
                <a:spcPts val="1200"/>
              </a:spcBef>
              <a:spcAft>
                <a:spcPts val="0"/>
              </a:spcAft>
              <a:buClr>
                <a:srgbClr val="31849B"/>
              </a:buClr>
              <a:buNone/>
              <a:tabLst>
                <a:tab pos="0" algn="l"/>
              </a:tabLst>
            </a:pPr>
            <a:r>
              <a:rPr lang="en-US" sz="3200" b="1" dirty="0">
                <a:solidFill>
                  <a:schemeClr val="accent5">
                    <a:lumMod val="75000"/>
                  </a:schemeClr>
                </a:solidFill>
                <a:effectLst/>
              </a:rPr>
              <a:t>Recognize </a:t>
            </a:r>
            <a:r>
              <a:rPr lang="en-US" sz="2400" dirty="0">
                <a:solidFill>
                  <a:schemeClr val="tx1">
                    <a:lumMod val="75000"/>
                    <a:lumOff val="25000"/>
                  </a:schemeClr>
                </a:solidFill>
                <a:effectLst/>
              </a:rPr>
              <a:t>that the student may be fearful, confused, and/or vulnerable</a:t>
            </a:r>
          </a:p>
          <a:p>
            <a:pPr marL="0" marR="0" lvl="0" indent="0">
              <a:lnSpc>
                <a:spcPct val="115000"/>
              </a:lnSpc>
              <a:spcBef>
                <a:spcPts val="1200"/>
              </a:spcBef>
              <a:spcAft>
                <a:spcPts val="0"/>
              </a:spcAft>
              <a:buClr>
                <a:srgbClr val="31849B"/>
              </a:buClr>
              <a:buNone/>
              <a:tabLst>
                <a:tab pos="0" algn="l"/>
              </a:tabLst>
            </a:pPr>
            <a:endParaRPr lang="en-US" sz="1800" b="1" dirty="0">
              <a:solidFill>
                <a:schemeClr val="tx1">
                  <a:lumMod val="75000"/>
                  <a:lumOff val="25000"/>
                </a:schemeClr>
              </a:solidFill>
              <a:effectLst/>
            </a:endParaRPr>
          </a:p>
          <a:p>
            <a:pPr marL="0" indent="0">
              <a:buNone/>
            </a:pPr>
            <a:endParaRPr lang="en-US" sz="3200" b="1" dirty="0">
              <a:solidFill>
                <a:schemeClr val="accent5">
                  <a:lumMod val="75000"/>
                </a:schemeClr>
              </a:solidFill>
            </a:endParaRPr>
          </a:p>
          <a:p>
            <a:pPr marL="0" indent="0">
              <a:buNone/>
            </a:pPr>
            <a:endParaRPr lang="en-US" sz="3200" b="1" dirty="0">
              <a:solidFill>
                <a:schemeClr val="accent5">
                  <a:lumMod val="75000"/>
                </a:schemeClr>
              </a:solidFill>
            </a:endParaRPr>
          </a:p>
        </p:txBody>
      </p:sp>
      <p:sp>
        <p:nvSpPr>
          <p:cNvPr id="13" name="Content Placeholder 2">
            <a:extLst>
              <a:ext uri="{FF2B5EF4-FFF2-40B4-BE49-F238E27FC236}">
                <a16:creationId xmlns:a16="http://schemas.microsoft.com/office/drawing/2014/main" id="{C69BF300-275F-498F-A0A6-39F4AA2ED84F}"/>
              </a:ext>
            </a:extLst>
          </p:cNvPr>
          <p:cNvSpPr txBox="1">
            <a:spLocks/>
          </p:cNvSpPr>
          <p:nvPr/>
        </p:nvSpPr>
        <p:spPr>
          <a:xfrm>
            <a:off x="6368954" y="2314817"/>
            <a:ext cx="4418069" cy="37642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a:solidFill>
                  <a:schemeClr val="accent5">
                    <a:lumMod val="75000"/>
                  </a:schemeClr>
                </a:solidFill>
              </a:rPr>
              <a:t>Believe them: </a:t>
            </a:r>
            <a:r>
              <a:rPr lang="en-US" sz="2400" dirty="0">
                <a:solidFill>
                  <a:schemeClr val="tx1">
                    <a:lumMod val="75000"/>
                    <a:lumOff val="25000"/>
                  </a:schemeClr>
                </a:solidFill>
              </a:rPr>
              <a:t>It takes a lot of courage to tell an adult and it can be devastating to hear that someone doesn’t believe you</a:t>
            </a:r>
          </a:p>
          <a:p>
            <a:pPr marL="0" indent="0">
              <a:buNone/>
            </a:pPr>
            <a:endParaRPr lang="en-US" sz="2400" dirty="0">
              <a:solidFill>
                <a:schemeClr val="tx1">
                  <a:lumMod val="75000"/>
                  <a:lumOff val="25000"/>
                </a:schemeClr>
              </a:solidFill>
            </a:endParaRPr>
          </a:p>
          <a:p>
            <a:pPr marL="0" indent="0">
              <a:buNone/>
            </a:pPr>
            <a:r>
              <a:rPr lang="en-US" sz="2400" dirty="0">
                <a:solidFill>
                  <a:schemeClr val="tx1">
                    <a:lumMod val="75000"/>
                    <a:lumOff val="25000"/>
                  </a:schemeClr>
                </a:solidFill>
              </a:rPr>
              <a:t>Ask them what they think will </a:t>
            </a:r>
            <a:r>
              <a:rPr lang="en-US" sz="3200" b="1" dirty="0">
                <a:solidFill>
                  <a:schemeClr val="accent5">
                    <a:lumMod val="75000"/>
                  </a:schemeClr>
                </a:solidFill>
              </a:rPr>
              <a:t>make them feel safer </a:t>
            </a:r>
            <a:r>
              <a:rPr lang="en-US" sz="2400" dirty="0">
                <a:solidFill>
                  <a:schemeClr val="tx1">
                    <a:lumMod val="75000"/>
                    <a:lumOff val="25000"/>
                  </a:schemeClr>
                </a:solidFill>
              </a:rPr>
              <a:t>and if they feel comfortable telling friends or family what is going on </a:t>
            </a:r>
          </a:p>
          <a:p>
            <a:pPr marL="0" indent="0">
              <a:buFont typeface="Arial" panose="020B0604020202020204" pitchFamily="34" charset="0"/>
              <a:buNone/>
            </a:pPr>
            <a:endParaRPr lang="en-US" sz="3200" b="1" dirty="0">
              <a:solidFill>
                <a:schemeClr val="accent5">
                  <a:lumMod val="75000"/>
                </a:schemeClr>
              </a:solidFill>
            </a:endParaRPr>
          </a:p>
          <a:p>
            <a:pPr marL="0" indent="0">
              <a:buFont typeface="Arial" panose="020B0604020202020204" pitchFamily="34" charset="0"/>
              <a:buNone/>
            </a:pPr>
            <a:endParaRPr lang="en-US" sz="3200" b="1" dirty="0">
              <a:solidFill>
                <a:schemeClr val="accent5">
                  <a:lumMod val="75000"/>
                </a:schemeClr>
              </a:solidFill>
            </a:endParaRPr>
          </a:p>
        </p:txBody>
      </p:sp>
    </p:spTree>
    <p:extLst>
      <p:ext uri="{BB962C8B-B14F-4D97-AF65-F5344CB8AC3E}">
        <p14:creationId xmlns:p14="http://schemas.microsoft.com/office/powerpoint/2010/main" val="350568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B64CF0-0284-4D99-B18F-29897B782476}"/>
              </a:ext>
            </a:extLst>
          </p:cNvPr>
          <p:cNvSpPr/>
          <p:nvPr/>
        </p:nvSpPr>
        <p:spPr>
          <a:xfrm>
            <a:off x="0" y="1900328"/>
            <a:ext cx="12192000" cy="459254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27E9F81B-669B-4942-8820-FE8361BE9641}"/>
              </a:ext>
            </a:extLst>
          </p:cNvPr>
          <p:cNvSpPr/>
          <p:nvPr/>
        </p:nvSpPr>
        <p:spPr>
          <a:xfrm>
            <a:off x="1" y="365126"/>
            <a:ext cx="12191999" cy="153520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75000"/>
                </a:schemeClr>
              </a:solidFill>
            </a:endParaRPr>
          </a:p>
        </p:txBody>
      </p:sp>
      <p:sp>
        <p:nvSpPr>
          <p:cNvPr id="6" name="Title 1">
            <a:extLst>
              <a:ext uri="{FF2B5EF4-FFF2-40B4-BE49-F238E27FC236}">
                <a16:creationId xmlns:a16="http://schemas.microsoft.com/office/drawing/2014/main" id="{35C8AA3D-C4E8-481B-8773-E5A7C9755356}"/>
              </a:ext>
            </a:extLst>
          </p:cNvPr>
          <p:cNvSpPr txBox="1">
            <a:spLocks/>
          </p:cNvSpPr>
          <p:nvPr/>
        </p:nvSpPr>
        <p:spPr>
          <a:xfrm>
            <a:off x="1254546" y="719575"/>
            <a:ext cx="9682908" cy="8263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solidFill>
                  <a:schemeClr val="bg1"/>
                </a:solidFill>
                <a:latin typeface="+mn-lt"/>
              </a:rPr>
              <a:t>DO</a:t>
            </a:r>
            <a:endParaRPr lang="en-US" sz="6000" b="1" i="1" dirty="0">
              <a:solidFill>
                <a:schemeClr val="bg1"/>
              </a:solidFill>
              <a:latin typeface="+mn-lt"/>
            </a:endParaRPr>
          </a:p>
        </p:txBody>
      </p:sp>
      <p:sp>
        <p:nvSpPr>
          <p:cNvPr id="12" name="Content Placeholder 2">
            <a:extLst>
              <a:ext uri="{FF2B5EF4-FFF2-40B4-BE49-F238E27FC236}">
                <a16:creationId xmlns:a16="http://schemas.microsoft.com/office/drawing/2014/main" id="{CDEF3703-11B6-4180-80BC-0EC09B1B9800}"/>
              </a:ext>
            </a:extLst>
          </p:cNvPr>
          <p:cNvSpPr>
            <a:spLocks noGrp="1"/>
          </p:cNvSpPr>
          <p:nvPr>
            <p:ph idx="1"/>
          </p:nvPr>
        </p:nvSpPr>
        <p:spPr>
          <a:xfrm>
            <a:off x="1586946" y="2314117"/>
            <a:ext cx="4418069" cy="3764269"/>
          </a:xfrm>
        </p:spPr>
        <p:txBody>
          <a:bodyPr>
            <a:normAutofit/>
          </a:bodyPr>
          <a:lstStyle/>
          <a:p>
            <a:pPr marL="0" marR="0" lvl="0" indent="0">
              <a:lnSpc>
                <a:spcPct val="115000"/>
              </a:lnSpc>
              <a:spcBef>
                <a:spcPts val="1200"/>
              </a:spcBef>
              <a:spcAft>
                <a:spcPts val="0"/>
              </a:spcAft>
              <a:buClr>
                <a:srgbClr val="31849B"/>
              </a:buClr>
              <a:buNone/>
              <a:tabLst>
                <a:tab pos="0" algn="l"/>
              </a:tabLst>
            </a:pPr>
            <a:r>
              <a:rPr lang="en-US" sz="2400" dirty="0">
                <a:solidFill>
                  <a:schemeClr val="tx1">
                    <a:lumMod val="75000"/>
                    <a:lumOff val="25000"/>
                  </a:schemeClr>
                </a:solidFill>
              </a:rPr>
              <a:t>Support by </a:t>
            </a:r>
            <a:r>
              <a:rPr lang="en-US" sz="3200" b="1" dirty="0">
                <a:solidFill>
                  <a:schemeClr val="accent5">
                    <a:lumMod val="75000"/>
                  </a:schemeClr>
                </a:solidFill>
              </a:rPr>
              <a:t>actively listening </a:t>
            </a:r>
          </a:p>
          <a:p>
            <a:pPr marL="0" marR="0" lvl="0" indent="0">
              <a:lnSpc>
                <a:spcPct val="115000"/>
              </a:lnSpc>
              <a:spcBef>
                <a:spcPts val="1200"/>
              </a:spcBef>
              <a:spcAft>
                <a:spcPts val="0"/>
              </a:spcAft>
              <a:buClr>
                <a:srgbClr val="31849B"/>
              </a:buClr>
              <a:buNone/>
              <a:tabLst>
                <a:tab pos="0" algn="l"/>
              </a:tabLst>
            </a:pPr>
            <a:endParaRPr lang="en-US" sz="2400" dirty="0">
              <a:solidFill>
                <a:schemeClr val="accent5">
                  <a:lumMod val="75000"/>
                </a:schemeClr>
              </a:solidFill>
              <a:effectLst/>
            </a:endParaRPr>
          </a:p>
          <a:p>
            <a:pPr marL="0" marR="0" lvl="0" indent="0">
              <a:lnSpc>
                <a:spcPct val="115000"/>
              </a:lnSpc>
              <a:spcBef>
                <a:spcPts val="1200"/>
              </a:spcBef>
              <a:spcAft>
                <a:spcPts val="0"/>
              </a:spcAft>
              <a:buClr>
                <a:srgbClr val="31849B"/>
              </a:buClr>
              <a:buNone/>
              <a:tabLst>
                <a:tab pos="0" algn="l"/>
              </a:tabLst>
            </a:pPr>
            <a:r>
              <a:rPr lang="en-US" sz="3200" b="1" dirty="0">
                <a:solidFill>
                  <a:schemeClr val="accent5">
                    <a:lumMod val="75000"/>
                  </a:schemeClr>
                </a:solidFill>
              </a:rPr>
              <a:t>Respect their privacy: </a:t>
            </a:r>
            <a:r>
              <a:rPr lang="en-US" sz="2400" dirty="0">
                <a:solidFill>
                  <a:schemeClr val="tx1">
                    <a:lumMod val="75000"/>
                    <a:lumOff val="25000"/>
                  </a:schemeClr>
                </a:solidFill>
              </a:rPr>
              <a:t>Only tell the people who need to know about the situation</a:t>
            </a:r>
          </a:p>
          <a:p>
            <a:pPr marL="0" marR="0" lvl="0" indent="0">
              <a:lnSpc>
                <a:spcPct val="115000"/>
              </a:lnSpc>
              <a:spcBef>
                <a:spcPts val="1200"/>
              </a:spcBef>
              <a:spcAft>
                <a:spcPts val="0"/>
              </a:spcAft>
              <a:buClr>
                <a:srgbClr val="31849B"/>
              </a:buClr>
              <a:buNone/>
              <a:tabLst>
                <a:tab pos="0" algn="l"/>
              </a:tabLst>
            </a:pPr>
            <a:endParaRPr lang="en-US" sz="1800" b="1" dirty="0">
              <a:solidFill>
                <a:schemeClr val="tx1">
                  <a:lumMod val="75000"/>
                  <a:lumOff val="25000"/>
                </a:schemeClr>
              </a:solidFill>
              <a:effectLst/>
            </a:endParaRPr>
          </a:p>
          <a:p>
            <a:pPr marL="0" indent="0">
              <a:buNone/>
            </a:pPr>
            <a:endParaRPr lang="en-US" sz="3200" b="1" dirty="0">
              <a:solidFill>
                <a:schemeClr val="accent5">
                  <a:lumMod val="75000"/>
                </a:schemeClr>
              </a:solidFill>
            </a:endParaRPr>
          </a:p>
          <a:p>
            <a:pPr marL="0" indent="0">
              <a:buNone/>
            </a:pPr>
            <a:endParaRPr lang="en-US" sz="3200" b="1" dirty="0">
              <a:solidFill>
                <a:schemeClr val="accent5">
                  <a:lumMod val="75000"/>
                </a:schemeClr>
              </a:solidFill>
            </a:endParaRPr>
          </a:p>
        </p:txBody>
      </p:sp>
      <p:sp>
        <p:nvSpPr>
          <p:cNvPr id="13" name="Content Placeholder 2">
            <a:extLst>
              <a:ext uri="{FF2B5EF4-FFF2-40B4-BE49-F238E27FC236}">
                <a16:creationId xmlns:a16="http://schemas.microsoft.com/office/drawing/2014/main" id="{C69BF300-275F-498F-A0A6-39F4AA2ED84F}"/>
              </a:ext>
            </a:extLst>
          </p:cNvPr>
          <p:cNvSpPr txBox="1">
            <a:spLocks/>
          </p:cNvSpPr>
          <p:nvPr/>
        </p:nvSpPr>
        <p:spPr>
          <a:xfrm>
            <a:off x="6368954" y="2314817"/>
            <a:ext cx="4418069" cy="37642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1">
                    <a:lumMod val="75000"/>
                    <a:lumOff val="25000"/>
                  </a:schemeClr>
                </a:solidFill>
              </a:rPr>
              <a:t>Think about the questions you ask and what you need to know – </a:t>
            </a:r>
            <a:r>
              <a:rPr lang="en-US" sz="3200" b="1" dirty="0">
                <a:solidFill>
                  <a:schemeClr val="accent5">
                    <a:lumMod val="75000"/>
                  </a:schemeClr>
                </a:solidFill>
              </a:rPr>
              <a:t>are you asking questions for your own curiosity?</a:t>
            </a:r>
          </a:p>
          <a:p>
            <a:pPr marL="0" indent="0">
              <a:buNone/>
            </a:pPr>
            <a:endParaRPr lang="en-US" sz="2000" dirty="0">
              <a:solidFill>
                <a:schemeClr val="tx1">
                  <a:lumMod val="75000"/>
                  <a:lumOff val="25000"/>
                </a:schemeClr>
              </a:solidFill>
            </a:endParaRPr>
          </a:p>
          <a:p>
            <a:pPr marL="0" indent="0">
              <a:buNone/>
            </a:pPr>
            <a:r>
              <a:rPr lang="en-US" sz="2200" dirty="0"/>
              <a:t>A student could feel blamed by questions related to drug or alcohol use, what the student was wearing at the time, or about their other choices.   </a:t>
            </a:r>
          </a:p>
          <a:p>
            <a:pPr marL="0" indent="0">
              <a:buFont typeface="Arial" panose="020B0604020202020204" pitchFamily="34" charset="0"/>
              <a:buNone/>
            </a:pPr>
            <a:endParaRPr lang="en-US" sz="3200" b="1" dirty="0">
              <a:solidFill>
                <a:schemeClr val="accent5">
                  <a:lumMod val="75000"/>
                </a:schemeClr>
              </a:solidFill>
            </a:endParaRPr>
          </a:p>
        </p:txBody>
      </p:sp>
    </p:spTree>
    <p:extLst>
      <p:ext uri="{BB962C8B-B14F-4D97-AF65-F5344CB8AC3E}">
        <p14:creationId xmlns:p14="http://schemas.microsoft.com/office/powerpoint/2010/main" val="411260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B64CF0-0284-4D99-B18F-29897B782476}"/>
              </a:ext>
            </a:extLst>
          </p:cNvPr>
          <p:cNvSpPr/>
          <p:nvPr/>
        </p:nvSpPr>
        <p:spPr>
          <a:xfrm>
            <a:off x="0" y="1900328"/>
            <a:ext cx="12192000" cy="459254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27E9F81B-669B-4942-8820-FE8361BE9641}"/>
              </a:ext>
            </a:extLst>
          </p:cNvPr>
          <p:cNvSpPr/>
          <p:nvPr/>
        </p:nvSpPr>
        <p:spPr>
          <a:xfrm>
            <a:off x="1" y="365126"/>
            <a:ext cx="12191999" cy="153520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75000"/>
                </a:schemeClr>
              </a:solidFill>
            </a:endParaRPr>
          </a:p>
        </p:txBody>
      </p:sp>
      <p:sp>
        <p:nvSpPr>
          <p:cNvPr id="6" name="Title 1">
            <a:extLst>
              <a:ext uri="{FF2B5EF4-FFF2-40B4-BE49-F238E27FC236}">
                <a16:creationId xmlns:a16="http://schemas.microsoft.com/office/drawing/2014/main" id="{35C8AA3D-C4E8-481B-8773-E5A7C9755356}"/>
              </a:ext>
            </a:extLst>
          </p:cNvPr>
          <p:cNvSpPr txBox="1">
            <a:spLocks/>
          </p:cNvSpPr>
          <p:nvPr/>
        </p:nvSpPr>
        <p:spPr>
          <a:xfrm>
            <a:off x="1254546" y="719575"/>
            <a:ext cx="9682908" cy="8263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solidFill>
                  <a:schemeClr val="bg1"/>
                </a:solidFill>
                <a:latin typeface="+mn-lt"/>
              </a:rPr>
              <a:t>DON’T</a:t>
            </a:r>
            <a:endParaRPr lang="en-US" sz="6000" b="1" i="1" dirty="0">
              <a:solidFill>
                <a:schemeClr val="bg1"/>
              </a:solidFill>
              <a:latin typeface="+mn-lt"/>
            </a:endParaRPr>
          </a:p>
        </p:txBody>
      </p:sp>
      <p:sp>
        <p:nvSpPr>
          <p:cNvPr id="12" name="Content Placeholder 2">
            <a:extLst>
              <a:ext uri="{FF2B5EF4-FFF2-40B4-BE49-F238E27FC236}">
                <a16:creationId xmlns:a16="http://schemas.microsoft.com/office/drawing/2014/main" id="{CDEF3703-11B6-4180-80BC-0EC09B1B9800}"/>
              </a:ext>
            </a:extLst>
          </p:cNvPr>
          <p:cNvSpPr>
            <a:spLocks noGrp="1"/>
          </p:cNvSpPr>
          <p:nvPr>
            <p:ph idx="1"/>
          </p:nvPr>
        </p:nvSpPr>
        <p:spPr>
          <a:xfrm>
            <a:off x="1404978" y="3089135"/>
            <a:ext cx="3998296" cy="2729774"/>
          </a:xfrm>
        </p:spPr>
        <p:txBody>
          <a:bodyPr>
            <a:normAutofit/>
          </a:bodyPr>
          <a:lstStyle/>
          <a:p>
            <a:pPr marL="0" marR="0" lvl="0" indent="0">
              <a:lnSpc>
                <a:spcPct val="100000"/>
              </a:lnSpc>
              <a:spcBef>
                <a:spcPts val="1200"/>
              </a:spcBef>
              <a:spcAft>
                <a:spcPts val="0"/>
              </a:spcAft>
              <a:buClr>
                <a:srgbClr val="31849B"/>
              </a:buClr>
              <a:buNone/>
              <a:tabLst>
                <a:tab pos="0" algn="l"/>
              </a:tabLst>
            </a:pPr>
            <a:r>
              <a:rPr lang="en-US" sz="3200" b="1" dirty="0">
                <a:solidFill>
                  <a:schemeClr val="accent6">
                    <a:lumMod val="75000"/>
                  </a:schemeClr>
                </a:solidFill>
              </a:rPr>
              <a:t>Minimize</a:t>
            </a:r>
            <a:r>
              <a:rPr lang="en-US" sz="2400" dirty="0">
                <a:solidFill>
                  <a:schemeClr val="tx1">
                    <a:lumMod val="75000"/>
                    <a:lumOff val="25000"/>
                  </a:schemeClr>
                </a:solidFill>
              </a:rPr>
              <a:t> or downplay the situation</a:t>
            </a:r>
            <a:endParaRPr lang="en-US" sz="2400" dirty="0">
              <a:solidFill>
                <a:schemeClr val="accent6">
                  <a:lumMod val="75000"/>
                </a:schemeClr>
              </a:solidFill>
            </a:endParaRPr>
          </a:p>
          <a:p>
            <a:pPr marL="0" marR="0" lvl="0" indent="0">
              <a:lnSpc>
                <a:spcPct val="100000"/>
              </a:lnSpc>
              <a:spcBef>
                <a:spcPts val="1200"/>
              </a:spcBef>
              <a:spcAft>
                <a:spcPts val="0"/>
              </a:spcAft>
              <a:buClr>
                <a:srgbClr val="31849B"/>
              </a:buClr>
              <a:buNone/>
              <a:tabLst>
                <a:tab pos="0" algn="l"/>
              </a:tabLst>
            </a:pPr>
            <a:endParaRPr lang="en-US" sz="2400" dirty="0">
              <a:solidFill>
                <a:schemeClr val="accent5">
                  <a:lumMod val="75000"/>
                </a:schemeClr>
              </a:solidFill>
              <a:effectLst/>
            </a:endParaRPr>
          </a:p>
          <a:p>
            <a:pPr marL="0" marR="0" lvl="0" indent="0">
              <a:lnSpc>
                <a:spcPct val="100000"/>
              </a:lnSpc>
              <a:spcBef>
                <a:spcPts val="1200"/>
              </a:spcBef>
              <a:spcAft>
                <a:spcPts val="0"/>
              </a:spcAft>
              <a:buClr>
                <a:srgbClr val="31849B"/>
              </a:buClr>
              <a:buNone/>
              <a:tabLst>
                <a:tab pos="0" algn="l"/>
              </a:tabLst>
            </a:pPr>
            <a:r>
              <a:rPr lang="en-US" sz="2400" dirty="0">
                <a:solidFill>
                  <a:schemeClr val="tx1">
                    <a:lumMod val="75000"/>
                    <a:lumOff val="25000"/>
                  </a:schemeClr>
                </a:solidFill>
              </a:rPr>
              <a:t>Place </a:t>
            </a:r>
            <a:r>
              <a:rPr lang="en-US" sz="3200" b="1" dirty="0">
                <a:solidFill>
                  <a:schemeClr val="accent6">
                    <a:lumMod val="75000"/>
                  </a:schemeClr>
                </a:solidFill>
              </a:rPr>
              <a:t>any blame </a:t>
            </a:r>
            <a:r>
              <a:rPr lang="en-US" sz="2400" dirty="0">
                <a:solidFill>
                  <a:schemeClr val="tx1">
                    <a:lumMod val="75000"/>
                    <a:lumOff val="25000"/>
                  </a:schemeClr>
                </a:solidFill>
              </a:rPr>
              <a:t>on the victim</a:t>
            </a:r>
            <a:endParaRPr lang="en-US" sz="1800" b="1" dirty="0">
              <a:solidFill>
                <a:schemeClr val="tx1">
                  <a:lumMod val="75000"/>
                  <a:lumOff val="25000"/>
                </a:schemeClr>
              </a:solidFill>
              <a:effectLst/>
            </a:endParaRPr>
          </a:p>
        </p:txBody>
      </p:sp>
      <p:sp>
        <p:nvSpPr>
          <p:cNvPr id="13" name="Content Placeholder 2">
            <a:extLst>
              <a:ext uri="{FF2B5EF4-FFF2-40B4-BE49-F238E27FC236}">
                <a16:creationId xmlns:a16="http://schemas.microsoft.com/office/drawing/2014/main" id="{C69BF300-275F-498F-A0A6-39F4AA2ED84F}"/>
              </a:ext>
            </a:extLst>
          </p:cNvPr>
          <p:cNvSpPr txBox="1">
            <a:spLocks/>
          </p:cNvSpPr>
          <p:nvPr/>
        </p:nvSpPr>
        <p:spPr>
          <a:xfrm>
            <a:off x="6368955" y="3089136"/>
            <a:ext cx="4418069" cy="30492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1">
                    <a:lumMod val="75000"/>
                    <a:lumOff val="25000"/>
                  </a:schemeClr>
                </a:solidFill>
              </a:rPr>
              <a:t>Give </a:t>
            </a:r>
            <a:r>
              <a:rPr lang="en-US" sz="3200" b="1" dirty="0">
                <a:solidFill>
                  <a:schemeClr val="accent6">
                    <a:lumMod val="75000"/>
                  </a:schemeClr>
                </a:solidFill>
              </a:rPr>
              <a:t>advice</a:t>
            </a:r>
          </a:p>
          <a:p>
            <a:pPr marL="0" indent="0">
              <a:buNone/>
            </a:pPr>
            <a:endParaRPr lang="en-US" sz="2400" dirty="0">
              <a:solidFill>
                <a:schemeClr val="tx1">
                  <a:lumMod val="75000"/>
                  <a:lumOff val="25000"/>
                </a:schemeClr>
              </a:solidFill>
            </a:endParaRPr>
          </a:p>
          <a:p>
            <a:pPr marL="0" indent="0">
              <a:buNone/>
            </a:pPr>
            <a:endParaRPr lang="en-US" sz="3200" b="1" dirty="0">
              <a:solidFill>
                <a:schemeClr val="accent6">
                  <a:lumMod val="75000"/>
                </a:schemeClr>
              </a:solidFill>
            </a:endParaRPr>
          </a:p>
          <a:p>
            <a:pPr marL="0" indent="0">
              <a:buNone/>
            </a:pPr>
            <a:r>
              <a:rPr lang="en-US" sz="3200" b="1" dirty="0">
                <a:solidFill>
                  <a:schemeClr val="accent6">
                    <a:lumMod val="75000"/>
                  </a:schemeClr>
                </a:solidFill>
              </a:rPr>
              <a:t>Make promises </a:t>
            </a:r>
            <a:r>
              <a:rPr lang="en-US" sz="2400" dirty="0">
                <a:solidFill>
                  <a:schemeClr val="tx1">
                    <a:lumMod val="75000"/>
                    <a:lumOff val="25000"/>
                  </a:schemeClr>
                </a:solidFill>
              </a:rPr>
              <a:t>you can’t keep</a:t>
            </a:r>
          </a:p>
          <a:p>
            <a:pPr marL="0" indent="0">
              <a:buFont typeface="Arial" panose="020B0604020202020204" pitchFamily="34" charset="0"/>
              <a:buNone/>
            </a:pPr>
            <a:endParaRPr lang="en-US" sz="3200" b="1" dirty="0">
              <a:solidFill>
                <a:schemeClr val="accent5">
                  <a:lumMod val="75000"/>
                </a:schemeClr>
              </a:solidFill>
            </a:endParaRPr>
          </a:p>
        </p:txBody>
      </p:sp>
    </p:spTree>
    <p:extLst>
      <p:ext uri="{BB962C8B-B14F-4D97-AF65-F5344CB8AC3E}">
        <p14:creationId xmlns:p14="http://schemas.microsoft.com/office/powerpoint/2010/main" val="62543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pic>
        <p:nvPicPr>
          <p:cNvPr id="4" name="Picture 3" descr="A screenshot of a social media post&#10;&#10;Description automatically generated">
            <a:extLst>
              <a:ext uri="{FF2B5EF4-FFF2-40B4-BE49-F238E27FC236}">
                <a16:creationId xmlns:a16="http://schemas.microsoft.com/office/drawing/2014/main" id="{574E7F0D-8F0C-4A6A-BDF8-27F65F4ECF38}"/>
              </a:ext>
            </a:extLst>
          </p:cNvPr>
          <p:cNvPicPr>
            <a:picLocks noChangeAspect="1"/>
          </p:cNvPicPr>
          <p:nvPr/>
        </p:nvPicPr>
        <p:blipFill rotWithShape="1">
          <a:blip r:embed="rId2">
            <a:extLst>
              <a:ext uri="{28A0092B-C50C-407E-A947-70E740481C1C}">
                <a14:useLocalDpi xmlns:a14="http://schemas.microsoft.com/office/drawing/2010/main" val="0"/>
              </a:ext>
            </a:extLst>
          </a:blip>
          <a:srcRect b="13613"/>
          <a:stretch/>
        </p:blipFill>
        <p:spPr>
          <a:xfrm>
            <a:off x="3028792" y="0"/>
            <a:ext cx="6134416" cy="6858001"/>
          </a:xfrm>
          <a:prstGeom prst="rect">
            <a:avLst/>
          </a:prstGeom>
        </p:spPr>
      </p:pic>
    </p:spTree>
    <p:extLst>
      <p:ext uri="{BB962C8B-B14F-4D97-AF65-F5344CB8AC3E}">
        <p14:creationId xmlns:p14="http://schemas.microsoft.com/office/powerpoint/2010/main" val="751627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B64CF0-0284-4D99-B18F-29897B782476}"/>
              </a:ext>
            </a:extLst>
          </p:cNvPr>
          <p:cNvSpPr/>
          <p:nvPr/>
        </p:nvSpPr>
        <p:spPr>
          <a:xfrm>
            <a:off x="0" y="1900328"/>
            <a:ext cx="12192000" cy="459254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27E9F81B-669B-4942-8820-FE8361BE9641}"/>
              </a:ext>
            </a:extLst>
          </p:cNvPr>
          <p:cNvSpPr/>
          <p:nvPr/>
        </p:nvSpPr>
        <p:spPr>
          <a:xfrm>
            <a:off x="1" y="365126"/>
            <a:ext cx="12191999" cy="153520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75000"/>
                </a:schemeClr>
              </a:solidFill>
            </a:endParaRPr>
          </a:p>
        </p:txBody>
      </p:sp>
      <p:sp>
        <p:nvSpPr>
          <p:cNvPr id="6" name="Title 1">
            <a:extLst>
              <a:ext uri="{FF2B5EF4-FFF2-40B4-BE49-F238E27FC236}">
                <a16:creationId xmlns:a16="http://schemas.microsoft.com/office/drawing/2014/main" id="{35C8AA3D-C4E8-481B-8773-E5A7C9755356}"/>
              </a:ext>
            </a:extLst>
          </p:cNvPr>
          <p:cNvSpPr txBox="1">
            <a:spLocks/>
          </p:cNvSpPr>
          <p:nvPr/>
        </p:nvSpPr>
        <p:spPr>
          <a:xfrm>
            <a:off x="1254546" y="719575"/>
            <a:ext cx="9682908" cy="8263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solidFill>
                  <a:schemeClr val="bg1"/>
                </a:solidFill>
                <a:latin typeface="+mn-lt"/>
              </a:rPr>
              <a:t>DON’T</a:t>
            </a:r>
            <a:endParaRPr lang="en-US" sz="6000" b="1" i="1" dirty="0">
              <a:solidFill>
                <a:schemeClr val="bg1"/>
              </a:solidFill>
              <a:latin typeface="+mn-lt"/>
            </a:endParaRPr>
          </a:p>
        </p:txBody>
      </p:sp>
      <p:sp>
        <p:nvSpPr>
          <p:cNvPr id="12" name="Content Placeholder 2">
            <a:extLst>
              <a:ext uri="{FF2B5EF4-FFF2-40B4-BE49-F238E27FC236}">
                <a16:creationId xmlns:a16="http://schemas.microsoft.com/office/drawing/2014/main" id="{CDEF3703-11B6-4180-80BC-0EC09B1B9800}"/>
              </a:ext>
            </a:extLst>
          </p:cNvPr>
          <p:cNvSpPr>
            <a:spLocks noGrp="1"/>
          </p:cNvSpPr>
          <p:nvPr>
            <p:ph idx="1"/>
          </p:nvPr>
        </p:nvSpPr>
        <p:spPr>
          <a:xfrm>
            <a:off x="1404977" y="3089135"/>
            <a:ext cx="4418069" cy="2214929"/>
          </a:xfrm>
        </p:spPr>
        <p:txBody>
          <a:bodyPr>
            <a:normAutofit/>
          </a:bodyPr>
          <a:lstStyle/>
          <a:p>
            <a:pPr marL="0" marR="0" lvl="0" indent="0">
              <a:lnSpc>
                <a:spcPct val="100000"/>
              </a:lnSpc>
              <a:spcBef>
                <a:spcPts val="1200"/>
              </a:spcBef>
              <a:spcAft>
                <a:spcPts val="0"/>
              </a:spcAft>
              <a:buClr>
                <a:srgbClr val="31849B"/>
              </a:buClr>
              <a:buNone/>
              <a:tabLst>
                <a:tab pos="0" algn="l"/>
              </a:tabLst>
            </a:pPr>
            <a:r>
              <a:rPr lang="en-US" sz="2400" dirty="0">
                <a:solidFill>
                  <a:schemeClr val="tx1">
                    <a:lumMod val="75000"/>
                    <a:lumOff val="25000"/>
                  </a:schemeClr>
                </a:solidFill>
              </a:rPr>
              <a:t>Ask if they were </a:t>
            </a:r>
            <a:r>
              <a:rPr lang="en-US" sz="3200" b="1" dirty="0">
                <a:solidFill>
                  <a:schemeClr val="accent6">
                    <a:lumMod val="75000"/>
                  </a:schemeClr>
                </a:solidFill>
              </a:rPr>
              <a:t>drinking</a:t>
            </a:r>
          </a:p>
          <a:p>
            <a:pPr marL="0" marR="0" lvl="0" indent="0">
              <a:lnSpc>
                <a:spcPct val="100000"/>
              </a:lnSpc>
              <a:spcBef>
                <a:spcPts val="1200"/>
              </a:spcBef>
              <a:spcAft>
                <a:spcPts val="0"/>
              </a:spcAft>
              <a:buClr>
                <a:srgbClr val="31849B"/>
              </a:buClr>
              <a:buNone/>
              <a:tabLst>
                <a:tab pos="0" algn="l"/>
              </a:tabLst>
            </a:pPr>
            <a:endParaRPr lang="en-US" sz="2400" dirty="0">
              <a:solidFill>
                <a:schemeClr val="accent5">
                  <a:lumMod val="75000"/>
                </a:schemeClr>
              </a:solidFill>
              <a:effectLst/>
            </a:endParaRPr>
          </a:p>
          <a:p>
            <a:pPr marL="0" marR="0" lvl="0" indent="0">
              <a:lnSpc>
                <a:spcPct val="100000"/>
              </a:lnSpc>
              <a:spcBef>
                <a:spcPts val="1200"/>
              </a:spcBef>
              <a:spcAft>
                <a:spcPts val="0"/>
              </a:spcAft>
              <a:buClr>
                <a:srgbClr val="31849B"/>
              </a:buClr>
              <a:buNone/>
              <a:tabLst>
                <a:tab pos="0" algn="l"/>
              </a:tabLst>
            </a:pPr>
            <a:r>
              <a:rPr lang="en-US" sz="2400" dirty="0">
                <a:solidFill>
                  <a:schemeClr val="tx1">
                    <a:lumMod val="75000"/>
                    <a:lumOff val="25000"/>
                  </a:schemeClr>
                </a:solidFill>
              </a:rPr>
              <a:t>Ask what they were </a:t>
            </a:r>
            <a:r>
              <a:rPr lang="en-US" sz="3200" b="1" dirty="0">
                <a:solidFill>
                  <a:schemeClr val="accent6">
                    <a:lumMod val="75000"/>
                  </a:schemeClr>
                </a:solidFill>
              </a:rPr>
              <a:t>wearing</a:t>
            </a:r>
            <a:endParaRPr lang="en-US" sz="1800" b="1" dirty="0">
              <a:solidFill>
                <a:schemeClr val="accent6">
                  <a:lumMod val="75000"/>
                </a:schemeClr>
              </a:solidFill>
              <a:effectLst/>
            </a:endParaRPr>
          </a:p>
        </p:txBody>
      </p:sp>
      <p:sp>
        <p:nvSpPr>
          <p:cNvPr id="13" name="Content Placeholder 2">
            <a:extLst>
              <a:ext uri="{FF2B5EF4-FFF2-40B4-BE49-F238E27FC236}">
                <a16:creationId xmlns:a16="http://schemas.microsoft.com/office/drawing/2014/main" id="{C69BF300-275F-498F-A0A6-39F4AA2ED84F}"/>
              </a:ext>
            </a:extLst>
          </p:cNvPr>
          <p:cNvSpPr txBox="1">
            <a:spLocks/>
          </p:cNvSpPr>
          <p:nvPr/>
        </p:nvSpPr>
        <p:spPr>
          <a:xfrm>
            <a:off x="6368955" y="3089136"/>
            <a:ext cx="4418069" cy="22149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a:solidFill>
                  <a:schemeClr val="accent6">
                    <a:lumMod val="75000"/>
                  </a:schemeClr>
                </a:solidFill>
              </a:rPr>
              <a:t>Lecture </a:t>
            </a:r>
            <a:r>
              <a:rPr lang="en-US" sz="2400" dirty="0">
                <a:solidFill>
                  <a:schemeClr val="tx1">
                    <a:lumMod val="75000"/>
                    <a:lumOff val="25000"/>
                  </a:schemeClr>
                </a:solidFill>
              </a:rPr>
              <a:t>the student about what you think was poor judgment or choices</a:t>
            </a:r>
          </a:p>
        </p:txBody>
      </p:sp>
    </p:spTree>
    <p:extLst>
      <p:ext uri="{BB962C8B-B14F-4D97-AF65-F5344CB8AC3E}">
        <p14:creationId xmlns:p14="http://schemas.microsoft.com/office/powerpoint/2010/main" val="315753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158B91-A957-454F-A453-C036B27484B7}"/>
              </a:ext>
            </a:extLst>
          </p:cNvPr>
          <p:cNvSpPr/>
          <p:nvPr/>
        </p:nvSpPr>
        <p:spPr>
          <a:xfrm>
            <a:off x="1" y="275422"/>
            <a:ext cx="12192000" cy="150931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C7B64CF0-0284-4D99-B18F-29897B782476}"/>
              </a:ext>
            </a:extLst>
          </p:cNvPr>
          <p:cNvSpPr/>
          <p:nvPr/>
        </p:nvSpPr>
        <p:spPr>
          <a:xfrm>
            <a:off x="0" y="1690688"/>
            <a:ext cx="12192000" cy="48918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bg1"/>
                </a:solidFill>
                <a:latin typeface="+mn-lt"/>
              </a:rPr>
              <a:t>If a student tells you about a dating or sexual violence incident:</a:t>
            </a:r>
          </a:p>
        </p:txBody>
      </p:sp>
      <p:sp>
        <p:nvSpPr>
          <p:cNvPr id="6" name="Rectangle 5">
            <a:extLst>
              <a:ext uri="{FF2B5EF4-FFF2-40B4-BE49-F238E27FC236}">
                <a16:creationId xmlns:a16="http://schemas.microsoft.com/office/drawing/2014/main" id="{DA498280-6FC6-4BC9-AF48-0B4189704F64}"/>
              </a:ext>
            </a:extLst>
          </p:cNvPr>
          <p:cNvSpPr/>
          <p:nvPr/>
        </p:nvSpPr>
        <p:spPr>
          <a:xfrm>
            <a:off x="0" y="2948421"/>
            <a:ext cx="12192000" cy="1119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fontScale="85000" lnSpcReduction="20000"/>
          </a:bodyPr>
          <a:lstStyle/>
          <a:p>
            <a:pPr marL="0" indent="0">
              <a:buNone/>
            </a:pPr>
            <a:r>
              <a:rPr lang="en-US" sz="3200" b="1" dirty="0">
                <a:solidFill>
                  <a:schemeClr val="accent3">
                    <a:lumMod val="75000"/>
                  </a:schemeClr>
                </a:solidFill>
              </a:rPr>
              <a:t>1. Believe, support, &amp; validate</a:t>
            </a:r>
          </a:p>
          <a:p>
            <a:pPr marL="0" indent="0">
              <a:buNone/>
            </a:pPr>
            <a:r>
              <a:rPr lang="en-US" sz="3200" dirty="0">
                <a:solidFill>
                  <a:schemeClr val="tx1">
                    <a:lumMod val="75000"/>
                    <a:lumOff val="25000"/>
                  </a:schemeClr>
                </a:solidFill>
              </a:rPr>
              <a:t>          </a:t>
            </a:r>
          </a:p>
          <a:p>
            <a:pPr marL="0" indent="0">
              <a:buNone/>
            </a:pPr>
            <a:r>
              <a:rPr lang="en-US" sz="3200" b="1" dirty="0">
                <a:solidFill>
                  <a:schemeClr val="accent3">
                    <a:lumMod val="75000"/>
                  </a:schemeClr>
                </a:solidFill>
              </a:rPr>
              <a:t>2. Tell the student </a:t>
            </a:r>
            <a:r>
              <a:rPr lang="en-US" sz="3200" dirty="0">
                <a:solidFill>
                  <a:schemeClr val="tx1">
                    <a:lumMod val="75000"/>
                    <a:lumOff val="25000"/>
                  </a:schemeClr>
                </a:solidFill>
              </a:rPr>
              <a:t>the plan: that you are going to contact the school counselor</a:t>
            </a:r>
          </a:p>
          <a:p>
            <a:pPr marL="0" indent="0">
              <a:buNone/>
            </a:pPr>
            <a:endParaRPr lang="en-US" sz="3200" dirty="0">
              <a:solidFill>
                <a:schemeClr val="tx1">
                  <a:lumMod val="75000"/>
                  <a:lumOff val="25000"/>
                </a:schemeClr>
              </a:solidFill>
            </a:endParaRPr>
          </a:p>
          <a:p>
            <a:pPr marL="0" indent="0">
              <a:buNone/>
            </a:pPr>
            <a:r>
              <a:rPr lang="en-US" sz="3200" b="1" dirty="0">
                <a:solidFill>
                  <a:schemeClr val="accent3">
                    <a:lumMod val="75000"/>
                  </a:schemeClr>
                </a:solidFill>
              </a:rPr>
              <a:t>3. </a:t>
            </a:r>
            <a:r>
              <a:rPr lang="en-US" sz="3200" dirty="0">
                <a:solidFill>
                  <a:schemeClr val="tx1">
                    <a:lumMod val="75000"/>
                    <a:lumOff val="25000"/>
                  </a:schemeClr>
                </a:solidFill>
              </a:rPr>
              <a:t>Determine if a law enforcement or CPS </a:t>
            </a:r>
            <a:r>
              <a:rPr lang="en-US" sz="3200" b="1" dirty="0">
                <a:solidFill>
                  <a:schemeClr val="accent3">
                    <a:lumMod val="75000"/>
                  </a:schemeClr>
                </a:solidFill>
              </a:rPr>
              <a:t>report </a:t>
            </a:r>
            <a:r>
              <a:rPr lang="en-US" sz="3200" dirty="0">
                <a:solidFill>
                  <a:schemeClr val="tx1">
                    <a:lumMod val="75000"/>
                    <a:lumOff val="25000"/>
                  </a:schemeClr>
                </a:solidFill>
              </a:rPr>
              <a:t>is required: </a:t>
            </a:r>
            <a:r>
              <a:rPr lang="en-US" sz="3200" b="1" dirty="0">
                <a:solidFill>
                  <a:schemeClr val="accent3">
                    <a:lumMod val="75000"/>
                  </a:schemeClr>
                </a:solidFill>
              </a:rPr>
              <a:t>tell the student </a:t>
            </a:r>
            <a:r>
              <a:rPr lang="en-US" sz="3200" dirty="0">
                <a:solidFill>
                  <a:schemeClr val="tx1">
                    <a:lumMod val="75000"/>
                    <a:lumOff val="25000"/>
                  </a:schemeClr>
                </a:solidFill>
              </a:rPr>
              <a:t>if you will be making a report    </a:t>
            </a:r>
          </a:p>
          <a:p>
            <a:pPr marL="0" indent="0">
              <a:buNone/>
            </a:pPr>
            <a:endParaRPr lang="en-US" sz="3200" dirty="0">
              <a:solidFill>
                <a:schemeClr val="tx1">
                  <a:lumMod val="75000"/>
                  <a:lumOff val="25000"/>
                </a:schemeClr>
              </a:solidFill>
            </a:endParaRPr>
          </a:p>
          <a:p>
            <a:pPr marL="0" indent="0">
              <a:buNone/>
            </a:pPr>
            <a:r>
              <a:rPr lang="en-US" sz="3200" b="1" dirty="0">
                <a:solidFill>
                  <a:schemeClr val="accent3">
                    <a:lumMod val="75000"/>
                  </a:schemeClr>
                </a:solidFill>
              </a:rPr>
              <a:t>4. </a:t>
            </a:r>
            <a:r>
              <a:rPr lang="en-US" sz="3200" dirty="0">
                <a:solidFill>
                  <a:schemeClr val="tx1">
                    <a:lumMod val="75000"/>
                    <a:lumOff val="25000"/>
                  </a:schemeClr>
                </a:solidFill>
              </a:rPr>
              <a:t>Contact the </a:t>
            </a:r>
            <a:r>
              <a:rPr lang="en-US" sz="3200" b="1" dirty="0">
                <a:solidFill>
                  <a:schemeClr val="accent3">
                    <a:lumMod val="75000"/>
                  </a:schemeClr>
                </a:solidFill>
              </a:rPr>
              <a:t>school counselor</a:t>
            </a:r>
          </a:p>
        </p:txBody>
      </p:sp>
    </p:spTree>
    <p:extLst>
      <p:ext uri="{BB962C8B-B14F-4D97-AF65-F5344CB8AC3E}">
        <p14:creationId xmlns:p14="http://schemas.microsoft.com/office/powerpoint/2010/main" val="3957232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158B91-A957-454F-A453-C036B27484B7}"/>
              </a:ext>
            </a:extLst>
          </p:cNvPr>
          <p:cNvSpPr/>
          <p:nvPr/>
        </p:nvSpPr>
        <p:spPr>
          <a:xfrm>
            <a:off x="1" y="275422"/>
            <a:ext cx="12192000" cy="150931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C7B64CF0-0284-4D99-B18F-29897B782476}"/>
              </a:ext>
            </a:extLst>
          </p:cNvPr>
          <p:cNvSpPr/>
          <p:nvPr/>
        </p:nvSpPr>
        <p:spPr>
          <a:xfrm>
            <a:off x="0" y="1690688"/>
            <a:ext cx="12192000" cy="48918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bg1"/>
                </a:solidFill>
                <a:latin typeface="+mn-lt"/>
              </a:rPr>
              <a:t>If a student tells you about a dating or sexual violence incident:</a:t>
            </a:r>
          </a:p>
        </p:txBody>
      </p:sp>
      <p:sp>
        <p:nvSpPr>
          <p:cNvPr id="8" name="Rectangle 7">
            <a:extLst>
              <a:ext uri="{FF2B5EF4-FFF2-40B4-BE49-F238E27FC236}">
                <a16:creationId xmlns:a16="http://schemas.microsoft.com/office/drawing/2014/main" id="{DA7B920A-8C3B-4785-A792-BAF9114A8F95}"/>
              </a:ext>
            </a:extLst>
          </p:cNvPr>
          <p:cNvSpPr/>
          <p:nvPr/>
        </p:nvSpPr>
        <p:spPr>
          <a:xfrm>
            <a:off x="-1" y="4059483"/>
            <a:ext cx="12192000" cy="1119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fontScale="85000" lnSpcReduction="20000"/>
          </a:bodyPr>
          <a:lstStyle/>
          <a:p>
            <a:pPr marL="0" indent="0">
              <a:buNone/>
            </a:pPr>
            <a:r>
              <a:rPr lang="en-US" sz="3200" b="1" dirty="0">
                <a:solidFill>
                  <a:schemeClr val="accent3">
                    <a:lumMod val="75000"/>
                  </a:schemeClr>
                </a:solidFill>
              </a:rPr>
              <a:t>1. Believe, support, &amp; validate</a:t>
            </a:r>
          </a:p>
          <a:p>
            <a:pPr marL="0" indent="0">
              <a:buNone/>
            </a:pPr>
            <a:r>
              <a:rPr lang="en-US" sz="3200" dirty="0">
                <a:solidFill>
                  <a:schemeClr val="tx1">
                    <a:lumMod val="75000"/>
                    <a:lumOff val="25000"/>
                  </a:schemeClr>
                </a:solidFill>
              </a:rPr>
              <a:t>          </a:t>
            </a:r>
          </a:p>
          <a:p>
            <a:pPr marL="0" indent="0">
              <a:buNone/>
            </a:pPr>
            <a:r>
              <a:rPr lang="en-US" sz="3200" b="1" dirty="0">
                <a:solidFill>
                  <a:schemeClr val="accent3">
                    <a:lumMod val="75000"/>
                  </a:schemeClr>
                </a:solidFill>
              </a:rPr>
              <a:t>2. Tell the student </a:t>
            </a:r>
            <a:r>
              <a:rPr lang="en-US" sz="3200" dirty="0">
                <a:solidFill>
                  <a:schemeClr val="tx1">
                    <a:lumMod val="75000"/>
                    <a:lumOff val="25000"/>
                  </a:schemeClr>
                </a:solidFill>
              </a:rPr>
              <a:t>the plan: that you are going to contact the school counselor</a:t>
            </a:r>
          </a:p>
          <a:p>
            <a:pPr marL="0" indent="0">
              <a:buNone/>
            </a:pPr>
            <a:endParaRPr lang="en-US" sz="3200" dirty="0">
              <a:solidFill>
                <a:schemeClr val="tx1">
                  <a:lumMod val="75000"/>
                  <a:lumOff val="25000"/>
                </a:schemeClr>
              </a:solidFill>
            </a:endParaRPr>
          </a:p>
          <a:p>
            <a:pPr marL="0" indent="0">
              <a:buNone/>
            </a:pPr>
            <a:r>
              <a:rPr lang="en-US" sz="3200" b="1" dirty="0">
                <a:solidFill>
                  <a:schemeClr val="accent3">
                    <a:lumMod val="75000"/>
                  </a:schemeClr>
                </a:solidFill>
              </a:rPr>
              <a:t>3. </a:t>
            </a:r>
            <a:r>
              <a:rPr lang="en-US" sz="3200" dirty="0">
                <a:solidFill>
                  <a:schemeClr val="tx1">
                    <a:lumMod val="75000"/>
                    <a:lumOff val="25000"/>
                  </a:schemeClr>
                </a:solidFill>
              </a:rPr>
              <a:t>Determine if a law enforcement or CPS </a:t>
            </a:r>
            <a:r>
              <a:rPr lang="en-US" sz="3200" b="1" dirty="0">
                <a:solidFill>
                  <a:schemeClr val="accent3">
                    <a:lumMod val="75000"/>
                  </a:schemeClr>
                </a:solidFill>
              </a:rPr>
              <a:t>report </a:t>
            </a:r>
            <a:r>
              <a:rPr lang="en-US" sz="3200" dirty="0">
                <a:solidFill>
                  <a:schemeClr val="tx1">
                    <a:lumMod val="75000"/>
                    <a:lumOff val="25000"/>
                  </a:schemeClr>
                </a:solidFill>
              </a:rPr>
              <a:t>is required: </a:t>
            </a:r>
            <a:r>
              <a:rPr lang="en-US" sz="3200" b="1" dirty="0">
                <a:solidFill>
                  <a:schemeClr val="accent3">
                    <a:lumMod val="75000"/>
                  </a:schemeClr>
                </a:solidFill>
              </a:rPr>
              <a:t>tell the student </a:t>
            </a:r>
            <a:r>
              <a:rPr lang="en-US" sz="3200" dirty="0">
                <a:solidFill>
                  <a:schemeClr val="tx1">
                    <a:lumMod val="75000"/>
                    <a:lumOff val="25000"/>
                  </a:schemeClr>
                </a:solidFill>
              </a:rPr>
              <a:t>if you will be making a report  </a:t>
            </a:r>
          </a:p>
          <a:p>
            <a:pPr marL="0" indent="0">
              <a:buNone/>
            </a:pPr>
            <a:endParaRPr lang="en-US" sz="3200" dirty="0">
              <a:solidFill>
                <a:schemeClr val="tx1">
                  <a:lumMod val="75000"/>
                  <a:lumOff val="25000"/>
                </a:schemeClr>
              </a:solidFill>
            </a:endParaRPr>
          </a:p>
          <a:p>
            <a:pPr marL="0" indent="0">
              <a:buNone/>
            </a:pPr>
            <a:r>
              <a:rPr lang="en-US" sz="3200" b="1" dirty="0">
                <a:solidFill>
                  <a:schemeClr val="accent3">
                    <a:lumMod val="75000"/>
                  </a:schemeClr>
                </a:solidFill>
              </a:rPr>
              <a:t>4. </a:t>
            </a:r>
            <a:r>
              <a:rPr lang="en-US" sz="3200" dirty="0">
                <a:solidFill>
                  <a:schemeClr val="tx1">
                    <a:lumMod val="75000"/>
                    <a:lumOff val="25000"/>
                  </a:schemeClr>
                </a:solidFill>
              </a:rPr>
              <a:t>Contact the </a:t>
            </a:r>
            <a:r>
              <a:rPr lang="en-US" sz="3200" b="1" dirty="0">
                <a:solidFill>
                  <a:schemeClr val="accent3">
                    <a:lumMod val="75000"/>
                  </a:schemeClr>
                </a:solidFill>
              </a:rPr>
              <a:t>school counselor</a:t>
            </a:r>
          </a:p>
        </p:txBody>
      </p:sp>
    </p:spTree>
    <p:extLst>
      <p:ext uri="{BB962C8B-B14F-4D97-AF65-F5344CB8AC3E}">
        <p14:creationId xmlns:p14="http://schemas.microsoft.com/office/powerpoint/2010/main" val="3395261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158B91-A957-454F-A453-C036B27484B7}"/>
              </a:ext>
            </a:extLst>
          </p:cNvPr>
          <p:cNvSpPr/>
          <p:nvPr/>
        </p:nvSpPr>
        <p:spPr>
          <a:xfrm>
            <a:off x="1" y="275422"/>
            <a:ext cx="12192000" cy="150931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C7B64CF0-0284-4D99-B18F-29897B782476}"/>
              </a:ext>
            </a:extLst>
          </p:cNvPr>
          <p:cNvSpPr/>
          <p:nvPr/>
        </p:nvSpPr>
        <p:spPr>
          <a:xfrm>
            <a:off x="0" y="1690688"/>
            <a:ext cx="12192000" cy="48918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365125"/>
            <a:ext cx="9682908" cy="1325563"/>
          </a:xfrm>
        </p:spPr>
        <p:txBody>
          <a:bodyPr>
            <a:normAutofit/>
          </a:bodyPr>
          <a:lstStyle/>
          <a:p>
            <a:r>
              <a:rPr lang="en-US" b="1" dirty="0">
                <a:solidFill>
                  <a:schemeClr val="bg1"/>
                </a:solidFill>
                <a:latin typeface="+mn-lt"/>
              </a:rPr>
              <a:t>If a student tells you about a dating or sexual violence incident:</a:t>
            </a:r>
          </a:p>
        </p:txBody>
      </p:sp>
      <p:sp>
        <p:nvSpPr>
          <p:cNvPr id="6" name="Rectangle 5">
            <a:extLst>
              <a:ext uri="{FF2B5EF4-FFF2-40B4-BE49-F238E27FC236}">
                <a16:creationId xmlns:a16="http://schemas.microsoft.com/office/drawing/2014/main" id="{CC311D09-B35F-43BB-8C75-A22689BC41E4}"/>
              </a:ext>
            </a:extLst>
          </p:cNvPr>
          <p:cNvSpPr/>
          <p:nvPr/>
        </p:nvSpPr>
        <p:spPr>
          <a:xfrm>
            <a:off x="0" y="5084557"/>
            <a:ext cx="12192000" cy="1119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fontScale="85000" lnSpcReduction="20000"/>
          </a:bodyPr>
          <a:lstStyle/>
          <a:p>
            <a:pPr marL="0" indent="0">
              <a:buNone/>
            </a:pPr>
            <a:r>
              <a:rPr lang="en-US" sz="3200" b="1" dirty="0">
                <a:solidFill>
                  <a:schemeClr val="accent3">
                    <a:lumMod val="75000"/>
                  </a:schemeClr>
                </a:solidFill>
              </a:rPr>
              <a:t>1. Believe, support, &amp; validate</a:t>
            </a:r>
          </a:p>
          <a:p>
            <a:pPr marL="0" indent="0">
              <a:buNone/>
            </a:pPr>
            <a:r>
              <a:rPr lang="en-US" sz="3200" dirty="0">
                <a:solidFill>
                  <a:schemeClr val="tx1">
                    <a:lumMod val="75000"/>
                    <a:lumOff val="25000"/>
                  </a:schemeClr>
                </a:solidFill>
              </a:rPr>
              <a:t>          </a:t>
            </a:r>
          </a:p>
          <a:p>
            <a:pPr marL="0" indent="0">
              <a:buNone/>
            </a:pPr>
            <a:r>
              <a:rPr lang="en-US" sz="3200" b="1" dirty="0">
                <a:solidFill>
                  <a:schemeClr val="accent3">
                    <a:lumMod val="75000"/>
                  </a:schemeClr>
                </a:solidFill>
              </a:rPr>
              <a:t>2. Tell the student </a:t>
            </a:r>
            <a:r>
              <a:rPr lang="en-US" sz="3200" dirty="0">
                <a:solidFill>
                  <a:schemeClr val="tx1">
                    <a:lumMod val="75000"/>
                    <a:lumOff val="25000"/>
                  </a:schemeClr>
                </a:solidFill>
              </a:rPr>
              <a:t>the plan: that you are going to contact the school counselor</a:t>
            </a:r>
          </a:p>
          <a:p>
            <a:pPr marL="0" indent="0">
              <a:buNone/>
            </a:pPr>
            <a:endParaRPr lang="en-US" sz="3200" dirty="0">
              <a:solidFill>
                <a:schemeClr val="tx1">
                  <a:lumMod val="75000"/>
                  <a:lumOff val="25000"/>
                </a:schemeClr>
              </a:solidFill>
            </a:endParaRPr>
          </a:p>
          <a:p>
            <a:pPr marL="0" indent="0">
              <a:buNone/>
            </a:pPr>
            <a:r>
              <a:rPr lang="en-US" sz="3200" b="1" dirty="0">
                <a:solidFill>
                  <a:schemeClr val="accent3">
                    <a:lumMod val="75000"/>
                  </a:schemeClr>
                </a:solidFill>
              </a:rPr>
              <a:t>3. </a:t>
            </a:r>
            <a:r>
              <a:rPr lang="en-US" sz="3200" dirty="0">
                <a:solidFill>
                  <a:schemeClr val="tx1">
                    <a:lumMod val="75000"/>
                    <a:lumOff val="25000"/>
                  </a:schemeClr>
                </a:solidFill>
              </a:rPr>
              <a:t>Determine if a law enforcement or CPS </a:t>
            </a:r>
            <a:r>
              <a:rPr lang="en-US" sz="3200" b="1" dirty="0">
                <a:solidFill>
                  <a:schemeClr val="accent3">
                    <a:lumMod val="75000"/>
                  </a:schemeClr>
                </a:solidFill>
              </a:rPr>
              <a:t>report </a:t>
            </a:r>
            <a:r>
              <a:rPr lang="en-US" sz="3200" dirty="0">
                <a:solidFill>
                  <a:schemeClr val="tx1">
                    <a:lumMod val="75000"/>
                    <a:lumOff val="25000"/>
                  </a:schemeClr>
                </a:solidFill>
              </a:rPr>
              <a:t>is required: </a:t>
            </a:r>
            <a:r>
              <a:rPr lang="en-US" sz="3200" b="1" dirty="0">
                <a:solidFill>
                  <a:schemeClr val="accent3">
                    <a:lumMod val="75000"/>
                  </a:schemeClr>
                </a:solidFill>
              </a:rPr>
              <a:t>tell the student </a:t>
            </a:r>
            <a:r>
              <a:rPr lang="en-US" sz="3200" dirty="0">
                <a:solidFill>
                  <a:schemeClr val="tx1">
                    <a:lumMod val="75000"/>
                    <a:lumOff val="25000"/>
                  </a:schemeClr>
                </a:solidFill>
              </a:rPr>
              <a:t>if you will be making a report    </a:t>
            </a:r>
          </a:p>
          <a:p>
            <a:pPr marL="0" indent="0">
              <a:buNone/>
            </a:pPr>
            <a:endParaRPr lang="en-US" sz="3200" dirty="0">
              <a:solidFill>
                <a:schemeClr val="tx1">
                  <a:lumMod val="75000"/>
                  <a:lumOff val="25000"/>
                </a:schemeClr>
              </a:solidFill>
            </a:endParaRPr>
          </a:p>
          <a:p>
            <a:pPr marL="0" indent="0">
              <a:buNone/>
            </a:pPr>
            <a:r>
              <a:rPr lang="en-US" sz="3200" b="1" dirty="0">
                <a:solidFill>
                  <a:schemeClr val="accent3">
                    <a:lumMod val="75000"/>
                  </a:schemeClr>
                </a:solidFill>
              </a:rPr>
              <a:t>4. </a:t>
            </a:r>
            <a:r>
              <a:rPr lang="en-US" sz="3200" dirty="0">
                <a:solidFill>
                  <a:schemeClr val="tx1">
                    <a:lumMod val="75000"/>
                    <a:lumOff val="25000"/>
                  </a:schemeClr>
                </a:solidFill>
              </a:rPr>
              <a:t>Contact the </a:t>
            </a:r>
            <a:r>
              <a:rPr lang="en-US" sz="3200" b="1" dirty="0">
                <a:solidFill>
                  <a:schemeClr val="accent3">
                    <a:lumMod val="75000"/>
                  </a:schemeClr>
                </a:solidFill>
              </a:rPr>
              <a:t>school counselor</a:t>
            </a:r>
          </a:p>
        </p:txBody>
      </p:sp>
    </p:spTree>
    <p:extLst>
      <p:ext uri="{BB962C8B-B14F-4D97-AF65-F5344CB8AC3E}">
        <p14:creationId xmlns:p14="http://schemas.microsoft.com/office/powerpoint/2010/main" val="2050883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Summary</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0" y="2357608"/>
            <a:ext cx="8539693" cy="3764269"/>
          </a:xfrm>
        </p:spPr>
        <p:txBody>
          <a:bodyPr>
            <a:normAutofit lnSpcReduction="10000"/>
          </a:bodyPr>
          <a:lstStyle/>
          <a:p>
            <a:pPr marL="0" indent="0">
              <a:buNone/>
            </a:pPr>
            <a:r>
              <a:rPr lang="en-US" sz="3200" b="1" dirty="0">
                <a:solidFill>
                  <a:schemeClr val="accent5">
                    <a:lumMod val="75000"/>
                  </a:schemeClr>
                </a:solidFill>
              </a:rPr>
              <a:t>You are an important person in student’s lives. You can help survivors by: </a:t>
            </a:r>
          </a:p>
          <a:p>
            <a:endParaRPr lang="en-US" sz="2400" dirty="0">
              <a:solidFill>
                <a:schemeClr val="tx1">
                  <a:lumMod val="75000"/>
                  <a:lumOff val="25000"/>
                </a:schemeClr>
              </a:solidFill>
            </a:endParaRPr>
          </a:p>
          <a:p>
            <a:pPr lvl="1"/>
            <a:r>
              <a:rPr lang="en-US" b="1" dirty="0">
                <a:solidFill>
                  <a:schemeClr val="accent4">
                    <a:lumMod val="75000"/>
                  </a:schemeClr>
                </a:solidFill>
              </a:rPr>
              <a:t>Believing, </a:t>
            </a:r>
            <a:r>
              <a:rPr lang="en-US" b="1" dirty="0">
                <a:solidFill>
                  <a:schemeClr val="accent3">
                    <a:lumMod val="75000"/>
                  </a:schemeClr>
                </a:solidFill>
              </a:rPr>
              <a:t>supporting, </a:t>
            </a:r>
            <a:r>
              <a:rPr lang="en-US" dirty="0">
                <a:solidFill>
                  <a:schemeClr val="tx1">
                    <a:lumMod val="75000"/>
                    <a:lumOff val="25000"/>
                  </a:schemeClr>
                </a:solidFill>
              </a:rPr>
              <a:t>and </a:t>
            </a:r>
            <a:r>
              <a:rPr lang="en-US" b="1" dirty="0">
                <a:solidFill>
                  <a:schemeClr val="accent5">
                    <a:lumMod val="75000"/>
                  </a:schemeClr>
                </a:solidFill>
              </a:rPr>
              <a:t>validating </a:t>
            </a:r>
            <a:r>
              <a:rPr lang="en-US" dirty="0">
                <a:solidFill>
                  <a:schemeClr val="tx1">
                    <a:lumMod val="75000"/>
                    <a:lumOff val="25000"/>
                  </a:schemeClr>
                </a:solidFill>
              </a:rPr>
              <a:t>them.  </a:t>
            </a:r>
          </a:p>
          <a:p>
            <a:endParaRPr lang="en-US" sz="2400" dirty="0">
              <a:solidFill>
                <a:schemeClr val="tx1">
                  <a:lumMod val="75000"/>
                  <a:lumOff val="25000"/>
                </a:schemeClr>
              </a:solidFill>
            </a:endParaRPr>
          </a:p>
          <a:p>
            <a:pPr lvl="1"/>
            <a:r>
              <a:rPr lang="en-US" b="1" dirty="0">
                <a:solidFill>
                  <a:schemeClr val="accent5">
                    <a:lumMod val="75000"/>
                  </a:schemeClr>
                </a:solidFill>
              </a:rPr>
              <a:t>Listening and making supportive statements. </a:t>
            </a:r>
            <a:r>
              <a:rPr lang="en-US" dirty="0">
                <a:solidFill>
                  <a:schemeClr val="tx1">
                    <a:lumMod val="75000"/>
                    <a:lumOff val="25000"/>
                  </a:schemeClr>
                </a:solidFill>
              </a:rPr>
              <a:t>It is not helpful to ask a lot of questions.  </a:t>
            </a:r>
          </a:p>
          <a:p>
            <a:endParaRPr lang="en-US" sz="2400" dirty="0">
              <a:solidFill>
                <a:schemeClr val="tx1">
                  <a:lumMod val="75000"/>
                  <a:lumOff val="25000"/>
                </a:schemeClr>
              </a:solidFill>
            </a:endParaRPr>
          </a:p>
          <a:p>
            <a:pPr lvl="1"/>
            <a:r>
              <a:rPr lang="en-US" dirty="0">
                <a:solidFill>
                  <a:schemeClr val="tx1">
                    <a:lumMod val="75000"/>
                    <a:lumOff val="25000"/>
                  </a:schemeClr>
                </a:solidFill>
              </a:rPr>
              <a:t>Connecting them with the </a:t>
            </a:r>
            <a:r>
              <a:rPr lang="en-US" b="1" dirty="0">
                <a:solidFill>
                  <a:schemeClr val="accent5">
                    <a:lumMod val="75000"/>
                  </a:schemeClr>
                </a:solidFill>
              </a:rPr>
              <a:t>school counselor</a:t>
            </a:r>
            <a:r>
              <a:rPr lang="en-US" dirty="0"/>
              <a:t>.</a:t>
            </a:r>
          </a:p>
          <a:p>
            <a:pPr marL="0" indent="0">
              <a:buNone/>
            </a:pPr>
            <a:endParaRPr lang="en-US" sz="3200" b="1" dirty="0">
              <a:solidFill>
                <a:schemeClr val="accent5">
                  <a:lumMod val="75000"/>
                </a:scheme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3121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Local Support Resources</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4326645" cy="3764269"/>
          </a:xfrm>
        </p:spPr>
        <p:txBody>
          <a:bodyPr/>
          <a:lstStyle/>
          <a:p>
            <a:pPr marL="0" indent="0">
              <a:buNone/>
            </a:pPr>
            <a:r>
              <a:rPr lang="en-US" sz="2400" b="1" dirty="0">
                <a:solidFill>
                  <a:schemeClr val="accent5">
                    <a:lumMod val="75000"/>
                  </a:schemeClr>
                </a:solidFill>
              </a:rPr>
              <a:t>Domestic Violence Sexual Assault Services (DVSAS) of Whatcom County</a:t>
            </a:r>
          </a:p>
          <a:p>
            <a:pPr marL="0" indent="0">
              <a:buNone/>
            </a:pPr>
            <a:r>
              <a:rPr lang="en-US" sz="1800" dirty="0">
                <a:solidFill>
                  <a:schemeClr val="tx1">
                    <a:lumMod val="75000"/>
                    <a:lumOff val="25000"/>
                  </a:schemeClr>
                </a:solidFill>
              </a:rPr>
              <a:t>www.dvsas.org</a:t>
            </a:r>
          </a:p>
          <a:p>
            <a:pPr marL="0" indent="0">
              <a:buNone/>
            </a:pPr>
            <a:r>
              <a:rPr lang="en-US" sz="1800" dirty="0">
                <a:solidFill>
                  <a:schemeClr val="tx1">
                    <a:lumMod val="75000"/>
                    <a:lumOff val="25000"/>
                  </a:schemeClr>
                </a:solidFill>
              </a:rPr>
              <a:t>24-hour helpline: 	1-877-715-1563 </a:t>
            </a:r>
          </a:p>
          <a:p>
            <a:pPr marL="0" indent="0">
              <a:buNone/>
            </a:pPr>
            <a:r>
              <a:rPr lang="en-US" sz="1800" dirty="0">
                <a:solidFill>
                  <a:schemeClr val="tx1">
                    <a:lumMod val="75000"/>
                    <a:lumOff val="25000"/>
                  </a:schemeClr>
                </a:solidFill>
              </a:rPr>
              <a:t>		or (360) 715-1563</a:t>
            </a:r>
          </a:p>
          <a:p>
            <a:pPr marL="0" indent="0">
              <a:buNone/>
            </a:pPr>
            <a:endParaRPr lang="en-US" sz="1800" dirty="0">
              <a:solidFill>
                <a:schemeClr val="tx1">
                  <a:lumMod val="75000"/>
                  <a:lumOff val="25000"/>
                </a:schemeClr>
              </a:solidFill>
            </a:endParaRPr>
          </a:p>
          <a:p>
            <a:pPr marL="0" indent="0">
              <a:buNone/>
            </a:pPr>
            <a:r>
              <a:rPr lang="en-US" sz="2400" b="1" dirty="0">
                <a:solidFill>
                  <a:schemeClr val="accent5">
                    <a:lumMod val="75000"/>
                  </a:schemeClr>
                </a:solidFill>
              </a:rPr>
              <a:t>Lummi Victims of Crime (LVOC)</a:t>
            </a:r>
          </a:p>
          <a:p>
            <a:pPr marL="0" indent="0">
              <a:buNone/>
            </a:pPr>
            <a:r>
              <a:rPr lang="en-US" sz="1800" dirty="0">
                <a:solidFill>
                  <a:schemeClr val="tx1">
                    <a:lumMod val="75000"/>
                    <a:lumOff val="25000"/>
                  </a:schemeClr>
                </a:solidFill>
              </a:rPr>
              <a:t>24-hour helpline: (360) 312-2015</a:t>
            </a:r>
          </a:p>
          <a:p>
            <a:pPr marL="0" indent="0">
              <a:buNone/>
            </a:pPr>
            <a:endParaRPr lang="en-US" sz="1800"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Content Placeholder 2">
            <a:extLst>
              <a:ext uri="{FF2B5EF4-FFF2-40B4-BE49-F238E27FC236}">
                <a16:creationId xmlns:a16="http://schemas.microsoft.com/office/drawing/2014/main" id="{244531C8-4637-4DB7-85A9-93E894AF793E}"/>
              </a:ext>
            </a:extLst>
          </p:cNvPr>
          <p:cNvSpPr txBox="1">
            <a:spLocks/>
          </p:cNvSpPr>
          <p:nvPr/>
        </p:nvSpPr>
        <p:spPr>
          <a:xfrm>
            <a:off x="6655335" y="2357607"/>
            <a:ext cx="4326645" cy="37642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accent5">
                    <a:lumMod val="75000"/>
                  </a:schemeClr>
                </a:solidFill>
              </a:rPr>
              <a:t>The Northwest Network of Bi, Trans, Lesbian, and Gay Survivors of Abuse</a:t>
            </a:r>
          </a:p>
          <a:p>
            <a:pPr marL="0" indent="0">
              <a:buNone/>
            </a:pPr>
            <a:r>
              <a:rPr lang="en-US" sz="1800" dirty="0">
                <a:solidFill>
                  <a:schemeClr val="tx1">
                    <a:lumMod val="75000"/>
                    <a:lumOff val="25000"/>
                  </a:schemeClr>
                </a:solidFill>
              </a:rPr>
              <a:t>www.nwnetwork.org </a:t>
            </a:r>
          </a:p>
          <a:p>
            <a:pPr marL="0" indent="0">
              <a:buNone/>
            </a:pPr>
            <a:r>
              <a:rPr lang="en-US" sz="1800" dirty="0">
                <a:solidFill>
                  <a:schemeClr val="tx1">
                    <a:lumMod val="75000"/>
                    <a:lumOff val="25000"/>
                  </a:schemeClr>
                </a:solidFill>
              </a:rPr>
              <a:t>(206) 568-7777</a:t>
            </a:r>
          </a:p>
          <a:p>
            <a:pPr marL="0" indent="0">
              <a:buNone/>
            </a:pPr>
            <a:endParaRPr lang="en-US" sz="1800" dirty="0">
              <a:solidFill>
                <a:schemeClr val="tx1">
                  <a:lumMod val="75000"/>
                  <a:lumOff val="25000"/>
                </a:schemeClr>
              </a:solidFill>
            </a:endParaRPr>
          </a:p>
          <a:p>
            <a:pPr marL="0" indent="0">
              <a:buFont typeface="Arial" panose="020B0604020202020204" pitchFamily="34" charse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3099481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a:xfrm>
            <a:off x="838200" y="886237"/>
            <a:ext cx="10515600" cy="1325563"/>
          </a:xfrm>
        </p:spPr>
        <p:txBody>
          <a:bodyPr>
            <a:normAutofit fontScale="90000"/>
          </a:bodyPr>
          <a:lstStyle/>
          <a:p>
            <a:r>
              <a:rPr lang="en-US" sz="6700" b="1" dirty="0">
                <a:solidFill>
                  <a:schemeClr val="accent5">
                    <a:lumMod val="75000"/>
                  </a:schemeClr>
                </a:solidFill>
                <a:latin typeface="+mn-lt"/>
              </a:rPr>
              <a:t>Thank you </a:t>
            </a:r>
            <a:br>
              <a:rPr lang="en-US" b="1" dirty="0">
                <a:solidFill>
                  <a:schemeClr val="accent5">
                    <a:lumMod val="75000"/>
                  </a:schemeClr>
                </a:solidFill>
                <a:latin typeface="+mn-lt"/>
              </a:rPr>
            </a:br>
            <a:r>
              <a:rPr lang="en-US" b="1" dirty="0">
                <a:solidFill>
                  <a:schemeClr val="accent5">
                    <a:lumMod val="75000"/>
                  </a:schemeClr>
                </a:solidFill>
                <a:latin typeface="+mn-lt"/>
              </a:rPr>
              <a:t>to the Department of Justice, Office on Violence Against Women, for funding this project. </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82229" y="3429000"/>
            <a:ext cx="8539693" cy="2228040"/>
          </a:xfrm>
        </p:spPr>
        <p:txBody>
          <a:bodyPr>
            <a:normAutofit fontScale="92500" lnSpcReduction="10000"/>
          </a:bodyPr>
          <a:lstStyle/>
          <a:p>
            <a:pPr marL="0" indent="0">
              <a:buNone/>
            </a:pPr>
            <a:r>
              <a:rPr lang="en-US" i="1" dirty="0">
                <a:solidFill>
                  <a:schemeClr val="tx1">
                    <a:lumMod val="65000"/>
                    <a:lumOff val="35000"/>
                  </a:schemeClr>
                </a:solidFill>
              </a:rPr>
              <a:t>This project was supported by Grant No. 2015-CY-AX-0012 awarded by the Office on Violence Against Women, U.S. Department of Justice.  The opinions, findings, conclusions, and recommendations expressed in this packet are those of the author(s) and do not necessarily reflect the views of the Department of Justice, Office on Violence Against Women.</a:t>
            </a:r>
            <a:endParaRPr lang="en-US" sz="2400" i="1" dirty="0">
              <a:solidFill>
                <a:schemeClr val="tx1">
                  <a:lumMod val="65000"/>
                  <a:lumOff val="35000"/>
                </a:schemeClr>
              </a:solidFill>
            </a:endParaRPr>
          </a:p>
        </p:txBody>
      </p:sp>
    </p:spTree>
    <p:extLst>
      <p:ext uri="{BB962C8B-B14F-4D97-AF65-F5344CB8AC3E}">
        <p14:creationId xmlns:p14="http://schemas.microsoft.com/office/powerpoint/2010/main" val="348874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Local Support Resources</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4326645" cy="3764269"/>
          </a:xfrm>
        </p:spPr>
        <p:txBody>
          <a:bodyPr/>
          <a:lstStyle/>
          <a:p>
            <a:pPr marL="0" indent="0">
              <a:buNone/>
            </a:pPr>
            <a:r>
              <a:rPr lang="en-US" sz="2400" b="1" dirty="0">
                <a:solidFill>
                  <a:schemeClr val="accent5">
                    <a:lumMod val="75000"/>
                  </a:schemeClr>
                </a:solidFill>
              </a:rPr>
              <a:t>Domestic Violence Sexual Assault Services (DVSAS) of Whatcom County</a:t>
            </a:r>
          </a:p>
          <a:p>
            <a:pPr marL="0" indent="0">
              <a:buNone/>
            </a:pPr>
            <a:r>
              <a:rPr lang="en-US" sz="1800" dirty="0">
                <a:solidFill>
                  <a:schemeClr val="tx1">
                    <a:lumMod val="75000"/>
                    <a:lumOff val="25000"/>
                  </a:schemeClr>
                </a:solidFill>
              </a:rPr>
              <a:t>www.dvsas.org</a:t>
            </a:r>
          </a:p>
          <a:p>
            <a:pPr marL="0" indent="0">
              <a:buNone/>
            </a:pPr>
            <a:r>
              <a:rPr lang="en-US" sz="1800" dirty="0">
                <a:solidFill>
                  <a:schemeClr val="tx1">
                    <a:lumMod val="75000"/>
                    <a:lumOff val="25000"/>
                  </a:schemeClr>
                </a:solidFill>
              </a:rPr>
              <a:t>24-hour helpline: 	1-877-715-1563 </a:t>
            </a:r>
          </a:p>
          <a:p>
            <a:pPr marL="0" indent="0">
              <a:buNone/>
            </a:pPr>
            <a:r>
              <a:rPr lang="en-US" sz="1800" dirty="0">
                <a:solidFill>
                  <a:schemeClr val="tx1">
                    <a:lumMod val="75000"/>
                    <a:lumOff val="25000"/>
                  </a:schemeClr>
                </a:solidFill>
              </a:rPr>
              <a:t>		or (360) 715-1563</a:t>
            </a:r>
          </a:p>
          <a:p>
            <a:pPr marL="0" indent="0">
              <a:buNone/>
            </a:pPr>
            <a:endParaRPr lang="en-US" sz="1800" dirty="0">
              <a:solidFill>
                <a:schemeClr val="tx1">
                  <a:lumMod val="75000"/>
                  <a:lumOff val="25000"/>
                </a:schemeClr>
              </a:solidFill>
            </a:endParaRPr>
          </a:p>
          <a:p>
            <a:pPr marL="0" indent="0">
              <a:buNone/>
            </a:pPr>
            <a:r>
              <a:rPr lang="en-US" sz="2400" b="1" dirty="0">
                <a:solidFill>
                  <a:schemeClr val="accent5">
                    <a:lumMod val="75000"/>
                  </a:schemeClr>
                </a:solidFill>
              </a:rPr>
              <a:t>Lummi Victims of Crime (LVOC)</a:t>
            </a:r>
          </a:p>
          <a:p>
            <a:pPr marL="0" indent="0">
              <a:buNone/>
            </a:pPr>
            <a:r>
              <a:rPr lang="en-US" sz="1800" dirty="0">
                <a:solidFill>
                  <a:schemeClr val="tx1">
                    <a:lumMod val="75000"/>
                    <a:lumOff val="25000"/>
                  </a:schemeClr>
                </a:solidFill>
              </a:rPr>
              <a:t>24-hour helpline: (360) 312-2015</a:t>
            </a:r>
          </a:p>
          <a:p>
            <a:pPr marL="0" indent="0">
              <a:buNone/>
            </a:pPr>
            <a:endParaRPr lang="en-US" sz="1800"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Content Placeholder 2">
            <a:extLst>
              <a:ext uri="{FF2B5EF4-FFF2-40B4-BE49-F238E27FC236}">
                <a16:creationId xmlns:a16="http://schemas.microsoft.com/office/drawing/2014/main" id="{244531C8-4637-4DB7-85A9-93E894AF793E}"/>
              </a:ext>
            </a:extLst>
          </p:cNvPr>
          <p:cNvSpPr txBox="1">
            <a:spLocks/>
          </p:cNvSpPr>
          <p:nvPr/>
        </p:nvSpPr>
        <p:spPr>
          <a:xfrm>
            <a:off x="6655335" y="2357607"/>
            <a:ext cx="4326645" cy="37642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accent5">
                    <a:lumMod val="75000"/>
                  </a:schemeClr>
                </a:solidFill>
              </a:rPr>
              <a:t>The Northwest Network of Bi, Trans, Lesbian, and Gay Survivors of Abuse</a:t>
            </a:r>
          </a:p>
          <a:p>
            <a:pPr marL="0" indent="0">
              <a:buNone/>
            </a:pPr>
            <a:r>
              <a:rPr lang="en-US" sz="1800" dirty="0">
                <a:solidFill>
                  <a:schemeClr val="tx1">
                    <a:lumMod val="75000"/>
                    <a:lumOff val="25000"/>
                  </a:schemeClr>
                </a:solidFill>
              </a:rPr>
              <a:t>www.nwnetwork.org </a:t>
            </a:r>
          </a:p>
          <a:p>
            <a:pPr marL="0" indent="0">
              <a:buNone/>
            </a:pPr>
            <a:r>
              <a:rPr lang="en-US" sz="1800" dirty="0">
                <a:solidFill>
                  <a:schemeClr val="tx1">
                    <a:lumMod val="75000"/>
                    <a:lumOff val="25000"/>
                  </a:schemeClr>
                </a:solidFill>
              </a:rPr>
              <a:t>(206) 568-7777</a:t>
            </a:r>
          </a:p>
          <a:p>
            <a:pPr marL="0" indent="0">
              <a:buNone/>
            </a:pPr>
            <a:endParaRPr lang="en-US" sz="1800" dirty="0">
              <a:solidFill>
                <a:schemeClr val="tx1">
                  <a:lumMod val="75000"/>
                  <a:lumOff val="25000"/>
                </a:schemeClr>
              </a:solidFill>
            </a:endParaRPr>
          </a:p>
          <a:p>
            <a:pPr marL="0" indent="0">
              <a:buFont typeface="Arial" panose="020B0604020202020204" pitchFamily="34" charset="0"/>
              <a:buNone/>
            </a:pPr>
            <a:endParaRPr lang="en-US" dirty="0">
              <a:solidFill>
                <a:schemeClr val="tx1">
                  <a:lumMod val="75000"/>
                  <a:lumOff val="25000"/>
                </a:schemeClr>
              </a:solidFill>
            </a:endParaRPr>
          </a:p>
        </p:txBody>
      </p:sp>
    </p:spTree>
    <p:custDataLst>
      <p:tags r:id="rId1"/>
    </p:custDataLst>
    <p:extLst>
      <p:ext uri="{BB962C8B-B14F-4D97-AF65-F5344CB8AC3E}">
        <p14:creationId xmlns:p14="http://schemas.microsoft.com/office/powerpoint/2010/main" val="427878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Learning Objectives</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a:bodyPr>
          <a:lstStyle/>
          <a:p>
            <a:pPr>
              <a:lnSpc>
                <a:spcPct val="100000"/>
              </a:lnSpc>
            </a:pPr>
            <a:r>
              <a:rPr lang="en-US" sz="2400" dirty="0">
                <a:solidFill>
                  <a:schemeClr val="tx1">
                    <a:lumMod val="75000"/>
                    <a:lumOff val="25000"/>
                  </a:schemeClr>
                </a:solidFill>
              </a:rPr>
              <a:t>Find related </a:t>
            </a:r>
            <a:r>
              <a:rPr lang="en-US" sz="3200" b="1" dirty="0">
                <a:solidFill>
                  <a:schemeClr val="accent5">
                    <a:lumMod val="75000"/>
                  </a:schemeClr>
                </a:solidFill>
              </a:rPr>
              <a:t>district policies</a:t>
            </a:r>
          </a:p>
          <a:p>
            <a:pPr>
              <a:lnSpc>
                <a:spcPct val="100000"/>
              </a:lnSpc>
            </a:pPr>
            <a:r>
              <a:rPr lang="en-US" sz="2400" dirty="0">
                <a:solidFill>
                  <a:schemeClr val="tx1">
                    <a:lumMod val="75000"/>
                    <a:lumOff val="25000"/>
                  </a:schemeClr>
                </a:solidFill>
              </a:rPr>
              <a:t>Define relationship abuse and sexual violence</a:t>
            </a:r>
          </a:p>
          <a:p>
            <a:pPr>
              <a:lnSpc>
                <a:spcPct val="100000"/>
              </a:lnSpc>
            </a:pPr>
            <a:r>
              <a:rPr lang="en-US" sz="2400" dirty="0">
                <a:solidFill>
                  <a:schemeClr val="tx1">
                    <a:lumMod val="75000"/>
                    <a:lumOff val="25000"/>
                  </a:schemeClr>
                </a:solidFill>
              </a:rPr>
              <a:t>Spot </a:t>
            </a:r>
            <a:r>
              <a:rPr lang="en-US" sz="3200" b="1" dirty="0">
                <a:solidFill>
                  <a:schemeClr val="accent5">
                    <a:lumMod val="75000"/>
                  </a:schemeClr>
                </a:solidFill>
              </a:rPr>
              <a:t>signs of sexual or dating violence in the life of a student </a:t>
            </a:r>
          </a:p>
          <a:p>
            <a:pPr>
              <a:lnSpc>
                <a:spcPct val="100000"/>
              </a:lnSpc>
            </a:pPr>
            <a:r>
              <a:rPr lang="en-US" sz="2400" dirty="0">
                <a:solidFill>
                  <a:schemeClr val="tx1">
                    <a:lumMod val="75000"/>
                    <a:lumOff val="25000"/>
                  </a:schemeClr>
                </a:solidFill>
              </a:rPr>
              <a:t>Follow the protocol and </a:t>
            </a:r>
            <a:r>
              <a:rPr lang="en-US" sz="3200" b="1" dirty="0">
                <a:solidFill>
                  <a:schemeClr val="accent5">
                    <a:lumMod val="75000"/>
                  </a:schemeClr>
                </a:solidFill>
              </a:rPr>
              <a:t>respond to students in a helpful way</a:t>
            </a:r>
          </a:p>
          <a:p>
            <a:pPr>
              <a:lnSpc>
                <a:spcPct val="100000"/>
              </a:lnSpc>
            </a:pPr>
            <a:r>
              <a:rPr lang="en-US" sz="2400" dirty="0">
                <a:solidFill>
                  <a:schemeClr val="tx1">
                    <a:lumMod val="75000"/>
                    <a:lumOff val="25000"/>
                  </a:schemeClr>
                </a:solidFill>
              </a:rPr>
              <a:t>Get in touch with local </a:t>
            </a:r>
            <a:r>
              <a:rPr lang="en-US" sz="3200" b="1" dirty="0">
                <a:solidFill>
                  <a:schemeClr val="accent5">
                    <a:lumMod val="75000"/>
                  </a:schemeClr>
                </a:solidFill>
              </a:rPr>
              <a:t>community resources</a:t>
            </a:r>
            <a:endParaRPr lang="en-US" dirty="0"/>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404017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Creating Safe Learning Environments</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9564018" cy="3764269"/>
          </a:xfrm>
        </p:spPr>
        <p:txBody>
          <a:bodyPr>
            <a:normAutofit/>
          </a:bodyPr>
          <a:lstStyle/>
          <a:p>
            <a:pPr marL="0" indent="0">
              <a:buNone/>
            </a:pPr>
            <a:r>
              <a:rPr lang="en-US" sz="3200" b="1" dirty="0">
                <a:solidFill>
                  <a:schemeClr val="accent5">
                    <a:lumMod val="75000"/>
                  </a:schemeClr>
                </a:solidFill>
              </a:rPr>
              <a:t>It is the policy of our district to create a safe and caring place for students to learn.</a:t>
            </a:r>
          </a:p>
          <a:p>
            <a:endParaRPr lang="en-US" sz="2400" dirty="0">
              <a:solidFill>
                <a:schemeClr val="tx1">
                  <a:lumMod val="75000"/>
                  <a:lumOff val="25000"/>
                </a:schemeClr>
              </a:solidFill>
            </a:endParaRPr>
          </a:p>
          <a:p>
            <a:pPr marL="0" indent="0" algn="ctr">
              <a:buNone/>
            </a:pPr>
            <a:r>
              <a:rPr lang="en-US" sz="2400" dirty="0">
                <a:solidFill>
                  <a:schemeClr val="tx1">
                    <a:lumMod val="75000"/>
                    <a:lumOff val="25000"/>
                  </a:schemeClr>
                </a:solidFill>
              </a:rPr>
              <a:t>Sexual Harassment Against Students Prohibited</a:t>
            </a:r>
          </a:p>
          <a:p>
            <a:pPr marL="0" indent="0" algn="ctr">
              <a:buNone/>
            </a:pPr>
            <a:r>
              <a:rPr lang="en-US" sz="2400" dirty="0">
                <a:solidFill>
                  <a:schemeClr val="tx1">
                    <a:lumMod val="75000"/>
                    <a:lumOff val="25000"/>
                  </a:schemeClr>
                </a:solidFill>
              </a:rPr>
              <a:t>(Policy 3205 and 3205P)</a:t>
            </a:r>
          </a:p>
          <a:p>
            <a:endParaRPr lang="en-US" sz="2400" dirty="0">
              <a:solidFill>
                <a:schemeClr val="tx1">
                  <a:lumMod val="75000"/>
                  <a:lumOff val="25000"/>
                </a:schemeClr>
              </a:solidFill>
            </a:endParaRPr>
          </a:p>
          <a:p>
            <a:pPr marL="0" indent="0" algn="ctr">
              <a:buNone/>
            </a:pPr>
            <a:r>
              <a:rPr lang="en-US" sz="2400" dirty="0">
                <a:solidFill>
                  <a:schemeClr val="tx1">
                    <a:lumMod val="75000"/>
                    <a:lumOff val="25000"/>
                  </a:schemeClr>
                </a:solidFill>
              </a:rPr>
              <a:t>Harassment, Intimidation, and Bullying Against Students Prohibited</a:t>
            </a:r>
          </a:p>
          <a:p>
            <a:pPr marL="0" indent="0" algn="ctr">
              <a:buNone/>
            </a:pPr>
            <a:r>
              <a:rPr lang="en-US" sz="2400" dirty="0">
                <a:solidFill>
                  <a:schemeClr val="tx1">
                    <a:lumMod val="75000"/>
                    <a:lumOff val="25000"/>
                  </a:schemeClr>
                </a:solidFill>
              </a:rPr>
              <a:t>(Policy 3207 and 3207P)</a:t>
            </a:r>
          </a:p>
          <a:p>
            <a:endParaRPr lang="en-US" dirty="0"/>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57304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86D5C621-F171-49FD-A7C5-9E7A8E029CD7}"/>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973760" y="1531345"/>
            <a:ext cx="5218240" cy="5326656"/>
          </a:xfrm>
          <a:prstGeom prst="rect">
            <a:avLst/>
          </a:prstGeom>
        </p:spPr>
      </p:pic>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Creating Safe Learning Environments</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5274096" cy="3764269"/>
          </a:xfrm>
        </p:spPr>
        <p:txBody>
          <a:bodyPr>
            <a:noAutofit/>
          </a:bodyPr>
          <a:lstStyle/>
          <a:p>
            <a:pPr marL="0" indent="0">
              <a:buNone/>
            </a:pPr>
            <a:r>
              <a:rPr lang="en-US" sz="2400" dirty="0">
                <a:solidFill>
                  <a:schemeClr val="tx1">
                    <a:lumMod val="75000"/>
                    <a:lumOff val="25000"/>
                  </a:schemeClr>
                </a:solidFill>
              </a:rPr>
              <a:t>This School District strives to create a culture of care where all individuals </a:t>
            </a:r>
            <a:r>
              <a:rPr lang="en-US" sz="2400" b="1" dirty="0">
                <a:solidFill>
                  <a:schemeClr val="accent5">
                    <a:lumMod val="75000"/>
                  </a:schemeClr>
                </a:solidFill>
              </a:rPr>
              <a:t>feel safe, valued, and respected. </a:t>
            </a:r>
            <a:r>
              <a:rPr lang="en-US" sz="2400" dirty="0">
                <a:solidFill>
                  <a:schemeClr val="tx1">
                    <a:lumMod val="75000"/>
                    <a:lumOff val="25000"/>
                  </a:schemeClr>
                </a:solidFill>
              </a:rPr>
              <a:t>Violence of any kind is a violation of human rights and an obstacle to learning. Sexual violence, sexual harassment, and dating violence are specific types of violence that are addressed under our policies because </a:t>
            </a:r>
            <a:r>
              <a:rPr lang="en-US" sz="2400" b="1" dirty="0">
                <a:solidFill>
                  <a:schemeClr val="accent5">
                    <a:lumMod val="75000"/>
                  </a:schemeClr>
                </a:solidFill>
              </a:rPr>
              <a:t>they limit potential, thrive in silence, </a:t>
            </a:r>
            <a:r>
              <a:rPr lang="en-US" sz="2400" dirty="0">
                <a:solidFill>
                  <a:schemeClr val="tx1">
                    <a:lumMod val="75000"/>
                    <a:lumOff val="25000"/>
                  </a:schemeClr>
                </a:solidFill>
              </a:rPr>
              <a:t>and exist for many reasons. </a:t>
            </a: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A0160ED6-0210-4CCA-A3E4-B8230F3438D2}"/>
              </a:ext>
            </a:extLst>
          </p:cNvPr>
          <p:cNvSpPr/>
          <p:nvPr/>
        </p:nvSpPr>
        <p:spPr>
          <a:xfrm>
            <a:off x="6973760" y="1647914"/>
            <a:ext cx="5218240" cy="5210086"/>
          </a:xfrm>
          <a:prstGeom prst="rect">
            <a:avLst/>
          </a:prstGeom>
          <a:solidFill>
            <a:schemeClr val="accent5">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127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Creating Safe Learning Environments</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0" y="2357608"/>
            <a:ext cx="6342733" cy="3764269"/>
          </a:xfrm>
        </p:spPr>
        <p:txBody>
          <a:bodyPr>
            <a:noAutofit/>
          </a:bodyPr>
          <a:lstStyle/>
          <a:p>
            <a:pPr marL="0" lvl="0" indent="0">
              <a:buNone/>
            </a:pPr>
            <a:r>
              <a:rPr lang="en-US" sz="3600" b="1" dirty="0">
                <a:solidFill>
                  <a:srgbClr val="4BACC6">
                    <a:lumMod val="75000"/>
                  </a:srgbClr>
                </a:solidFill>
              </a:rPr>
              <a:t>Creating a safe setting for learning starts with YOU – </a:t>
            </a:r>
            <a:r>
              <a:rPr lang="en-US" dirty="0">
                <a:solidFill>
                  <a:prstClr val="black">
                    <a:lumMod val="65000"/>
                    <a:lumOff val="35000"/>
                  </a:prstClr>
                </a:solidFill>
              </a:rPr>
              <a:t>the helpful tools you’ll learn today can make a difference in the lives of students, family members, coworkers, or anyone else you care about.</a:t>
            </a: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10297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8BCD-2B61-46EB-8A25-E448D585FA87}"/>
              </a:ext>
            </a:extLst>
          </p:cNvPr>
          <p:cNvSpPr>
            <a:spLocks noGrp="1"/>
          </p:cNvSpPr>
          <p:nvPr>
            <p:ph type="title"/>
          </p:nvPr>
        </p:nvSpPr>
        <p:spPr/>
        <p:txBody>
          <a:bodyPr/>
          <a:lstStyle/>
          <a:p>
            <a:r>
              <a:rPr lang="en-US" b="1" dirty="0">
                <a:solidFill>
                  <a:schemeClr val="accent5">
                    <a:lumMod val="75000"/>
                  </a:schemeClr>
                </a:solidFill>
                <a:latin typeface="+mn-lt"/>
              </a:rPr>
              <a:t>What is Relationship Abuse?</a:t>
            </a:r>
          </a:p>
        </p:txBody>
      </p:sp>
      <p:sp>
        <p:nvSpPr>
          <p:cNvPr id="3" name="Content Placeholder 2">
            <a:extLst>
              <a:ext uri="{FF2B5EF4-FFF2-40B4-BE49-F238E27FC236}">
                <a16:creationId xmlns:a16="http://schemas.microsoft.com/office/drawing/2014/main" id="{7D5630A0-B599-4651-BCD3-CF174AAA662F}"/>
              </a:ext>
            </a:extLst>
          </p:cNvPr>
          <p:cNvSpPr>
            <a:spLocks noGrp="1"/>
          </p:cNvSpPr>
          <p:nvPr>
            <p:ph idx="1"/>
          </p:nvPr>
        </p:nvSpPr>
        <p:spPr>
          <a:xfrm>
            <a:off x="1313991" y="2357608"/>
            <a:ext cx="3533431" cy="3764269"/>
          </a:xfrm>
        </p:spPr>
        <p:txBody>
          <a:bodyPr>
            <a:noAutofit/>
          </a:bodyPr>
          <a:lstStyle/>
          <a:p>
            <a:pPr marL="0" indent="0">
              <a:buNone/>
            </a:pPr>
            <a:r>
              <a:rPr lang="en-US" sz="2400" dirty="0">
                <a:solidFill>
                  <a:schemeClr val="tx1">
                    <a:lumMod val="75000"/>
                    <a:lumOff val="25000"/>
                  </a:schemeClr>
                </a:solidFill>
              </a:rPr>
              <a:t>A </a:t>
            </a:r>
            <a:r>
              <a:rPr lang="en-US" sz="3200" b="1" dirty="0">
                <a:solidFill>
                  <a:schemeClr val="accent5">
                    <a:lumMod val="75000"/>
                  </a:schemeClr>
                </a:solidFill>
              </a:rPr>
              <a:t>pattern</a:t>
            </a:r>
            <a:r>
              <a:rPr lang="en-US" sz="2400" dirty="0">
                <a:solidFill>
                  <a:schemeClr val="tx1">
                    <a:lumMod val="75000"/>
                    <a:lumOff val="25000"/>
                  </a:schemeClr>
                </a:solidFill>
              </a:rPr>
              <a:t> of behaviors used to gain </a:t>
            </a:r>
            <a:r>
              <a:rPr lang="en-US" sz="3200" b="1" dirty="0">
                <a:solidFill>
                  <a:schemeClr val="accent5">
                    <a:lumMod val="75000"/>
                  </a:schemeClr>
                </a:solidFill>
              </a:rPr>
              <a:t>power and control over</a:t>
            </a:r>
            <a:r>
              <a:rPr lang="en-US" sz="2400" dirty="0">
                <a:solidFill>
                  <a:schemeClr val="tx1">
                    <a:lumMod val="75000"/>
                    <a:lumOff val="25000"/>
                  </a:schemeClr>
                </a:solidFill>
              </a:rPr>
              <a:t> another person, usually </a:t>
            </a:r>
            <a:r>
              <a:rPr lang="en-US" sz="3200" b="1" dirty="0">
                <a:solidFill>
                  <a:schemeClr val="accent5">
                    <a:lumMod val="75000"/>
                  </a:schemeClr>
                </a:solidFill>
              </a:rPr>
              <a:t>a romantic partner. </a:t>
            </a:r>
          </a:p>
        </p:txBody>
      </p:sp>
      <p:sp>
        <p:nvSpPr>
          <p:cNvPr id="4" name="Rectangle 3">
            <a:extLst>
              <a:ext uri="{FF2B5EF4-FFF2-40B4-BE49-F238E27FC236}">
                <a16:creationId xmlns:a16="http://schemas.microsoft.com/office/drawing/2014/main" id="{C7B64CF0-0284-4D99-B18F-29897B782476}"/>
              </a:ext>
            </a:extLst>
          </p:cNvPr>
          <p:cNvSpPr/>
          <p:nvPr/>
        </p:nvSpPr>
        <p:spPr>
          <a:xfrm>
            <a:off x="838200" y="1427429"/>
            <a:ext cx="11353800" cy="22048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Placeholder 1">
            <a:extLst>
              <a:ext uri="{FF2B5EF4-FFF2-40B4-BE49-F238E27FC236}">
                <a16:creationId xmlns:a16="http://schemas.microsoft.com/office/drawing/2014/main" id="{6B1DC0DC-5AFC-4CD3-8777-034E8920BA5F}"/>
              </a:ext>
            </a:extLst>
          </p:cNvPr>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rcRect l="948" r="948"/>
          <a:stretch>
            <a:fillRect/>
          </a:stretch>
        </p:blipFill>
        <p:spPr>
          <a:xfrm>
            <a:off x="5389944" y="1647914"/>
            <a:ext cx="6802056" cy="5210086"/>
          </a:xfrm>
          <a:prstGeom prst="rect">
            <a:avLst/>
          </a:prstGeom>
        </p:spPr>
      </p:pic>
      <p:sp>
        <p:nvSpPr>
          <p:cNvPr id="8" name="Rectangle 7">
            <a:extLst>
              <a:ext uri="{FF2B5EF4-FFF2-40B4-BE49-F238E27FC236}">
                <a16:creationId xmlns:a16="http://schemas.microsoft.com/office/drawing/2014/main" id="{B78B454F-5B11-4E35-B2BC-0B7A39BC7DB8}"/>
              </a:ext>
            </a:extLst>
          </p:cNvPr>
          <p:cNvSpPr/>
          <p:nvPr/>
        </p:nvSpPr>
        <p:spPr>
          <a:xfrm>
            <a:off x="5389944" y="1647914"/>
            <a:ext cx="6802056" cy="5210086"/>
          </a:xfrm>
          <a:prstGeom prst="rect">
            <a:avLst/>
          </a:prstGeom>
          <a:solidFill>
            <a:schemeClr val="accent5">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83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9|1"/>
</p:tagLst>
</file>

<file path=ppt/tags/tag2.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1607</TotalTime>
  <Words>1785</Words>
  <Application>Microsoft Office PowerPoint</Application>
  <PresentationFormat>Widescreen</PresentationFormat>
  <Paragraphs>205</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Relationship Abuse &amp; Sexual Violence Response Protocol Training</vt:lpstr>
      <vt:lpstr>Training Purpose</vt:lpstr>
      <vt:lpstr>PowerPoint Presentation</vt:lpstr>
      <vt:lpstr>Local Support Resources</vt:lpstr>
      <vt:lpstr>Learning Objectives</vt:lpstr>
      <vt:lpstr>Creating Safe Learning Environments</vt:lpstr>
      <vt:lpstr>Creating Safe Learning Environments</vt:lpstr>
      <vt:lpstr>Creating Safe Learning Environments</vt:lpstr>
      <vt:lpstr>What is Relationship Abuse?</vt:lpstr>
      <vt:lpstr>What is Consent?</vt:lpstr>
      <vt:lpstr>What is Sexual VIOLENCE?</vt:lpstr>
      <vt:lpstr>What is Sexual ASSAULT?</vt:lpstr>
      <vt:lpstr>PowerPoint Presentation</vt:lpstr>
      <vt:lpstr>Who is Affected?</vt:lpstr>
      <vt:lpstr>How to Identify Sexual &amp; Domestic Violence</vt:lpstr>
      <vt:lpstr>These behaviors could indicate a problem in the life of a student:</vt:lpstr>
      <vt:lpstr>These behaviors could indicate a problem in the life of a student:</vt:lpstr>
      <vt:lpstr>If you are concerned about a student:</vt:lpstr>
      <vt:lpstr>If you are concerned the student may  be a victim:</vt:lpstr>
      <vt:lpstr>If you are concerned the student may know a victim:</vt:lpstr>
      <vt:lpstr>Trauma &amp; Healing</vt:lpstr>
      <vt:lpstr>If a student tells you about a dating or sexual violence incident:</vt:lpstr>
      <vt:lpstr>Mandated Reporters Should:</vt:lpstr>
      <vt:lpstr>How to Talk to a Student About an Incident</vt:lpstr>
      <vt:lpstr>How to Talk to a Student About an Incident</vt:lpstr>
      <vt:lpstr>How to Talk to a Student About an Incident</vt:lpstr>
      <vt:lpstr>PowerPoint Presentation</vt:lpstr>
      <vt:lpstr>PowerPoint Presentation</vt:lpstr>
      <vt:lpstr>PowerPoint Presentation</vt:lpstr>
      <vt:lpstr>PowerPoint Presentation</vt:lpstr>
      <vt:lpstr>If a student tells you about a dating or sexual violence incident:</vt:lpstr>
      <vt:lpstr>If a student tells you about a dating or sexual violence incident:</vt:lpstr>
      <vt:lpstr>If a student tells you about a dating or sexual violence incident:</vt:lpstr>
      <vt:lpstr>Summary</vt:lpstr>
      <vt:lpstr>Local Support Resources</vt:lpstr>
      <vt:lpstr>Thank you  to the Department of Justice, Office on Violence Against Women, for funding this project.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ABUSE &amp; SEXUAL VIOLENCE RESPONSE PROTOCOL TRAINING</dc:title>
  <dc:creator>Jessyca Murphy</dc:creator>
  <cp:lastModifiedBy>Jessyca Murphy</cp:lastModifiedBy>
  <cp:revision>55</cp:revision>
  <cp:lastPrinted>2019-08-28T20:36:48Z</cp:lastPrinted>
  <dcterms:created xsi:type="dcterms:W3CDTF">2019-08-20T18:17:00Z</dcterms:created>
  <dcterms:modified xsi:type="dcterms:W3CDTF">2019-12-10T22:29:51Z</dcterms:modified>
</cp:coreProperties>
</file>